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52" r:id="rId1"/>
  </p:sldMasterIdLst>
  <p:notesMasterIdLst>
    <p:notesMasterId r:id="rId46"/>
  </p:notesMasterIdLst>
  <p:handoutMasterIdLst>
    <p:handoutMasterId r:id="rId47"/>
  </p:handoutMasterIdLst>
  <p:sldIdLst>
    <p:sldId id="2241" r:id="rId2"/>
    <p:sldId id="2473" r:id="rId3"/>
    <p:sldId id="2474" r:id="rId4"/>
    <p:sldId id="2475" r:id="rId5"/>
    <p:sldId id="2263" r:id="rId6"/>
    <p:sldId id="2476" r:id="rId7"/>
    <p:sldId id="2477" r:id="rId8"/>
    <p:sldId id="2478" r:id="rId9"/>
    <p:sldId id="2479" r:id="rId10"/>
    <p:sldId id="2480" r:id="rId11"/>
    <p:sldId id="2481" r:id="rId12"/>
    <p:sldId id="2485" r:id="rId13"/>
    <p:sldId id="2486" r:id="rId14"/>
    <p:sldId id="2702" r:id="rId15"/>
    <p:sldId id="2703" r:id="rId16"/>
    <p:sldId id="2704" r:id="rId17"/>
    <p:sldId id="2705" r:id="rId18"/>
    <p:sldId id="2706" r:id="rId19"/>
    <p:sldId id="2707" r:id="rId20"/>
    <p:sldId id="2708" r:id="rId21"/>
    <p:sldId id="2709" r:id="rId22"/>
    <p:sldId id="2710" r:id="rId23"/>
    <p:sldId id="2711" r:id="rId24"/>
    <p:sldId id="2712" r:id="rId25"/>
    <p:sldId id="2713" r:id="rId26"/>
    <p:sldId id="2714" r:id="rId27"/>
    <p:sldId id="2715" r:id="rId28"/>
    <p:sldId id="2716" r:id="rId29"/>
    <p:sldId id="2717" r:id="rId30"/>
    <p:sldId id="2718" r:id="rId31"/>
    <p:sldId id="2719" r:id="rId32"/>
    <p:sldId id="2720" r:id="rId33"/>
    <p:sldId id="2721" r:id="rId34"/>
    <p:sldId id="2725" r:id="rId35"/>
    <p:sldId id="2726" r:id="rId36"/>
    <p:sldId id="2728" r:id="rId37"/>
    <p:sldId id="2727" r:id="rId38"/>
    <p:sldId id="308" r:id="rId39"/>
    <p:sldId id="309" r:id="rId40"/>
    <p:sldId id="310" r:id="rId41"/>
    <p:sldId id="311" r:id="rId42"/>
    <p:sldId id="313" r:id="rId43"/>
    <p:sldId id="314" r:id="rId44"/>
    <p:sldId id="2724" r:id="rId45"/>
  </p:sldIdLst>
  <p:sldSz cx="9144000" cy="5715000" type="screen16x1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934" userDrawn="1">
          <p15:clr>
            <a:srgbClr val="A4A3A4"/>
          </p15:clr>
        </p15:guide>
        <p15:guide id="3" pos="528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00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6F6F6"/>
    <a:srgbClr val="0432FF"/>
    <a:srgbClr val="0066B8"/>
    <a:srgbClr val="BD374B"/>
    <a:srgbClr val="BE374B"/>
    <a:srgbClr val="EACBA3"/>
    <a:srgbClr val="E2EAF7"/>
    <a:srgbClr val="FF5F00"/>
    <a:srgbClr val="FF7E79"/>
    <a:srgbClr val="F6F9D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21E4AEA4-8DFA-4A89-87EB-49C32662AFE0}" styleName="中度样式 2 - 强调 2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2">
              <a:tint val="20000"/>
            </a:schemeClr>
          </a:solidFill>
        </a:fill>
      </a:tcStyle>
    </a:wholeTbl>
    <a:band1H>
      <a:tcStyle>
        <a:tcBdr/>
        <a:fill>
          <a:solidFill>
            <a:schemeClr val="accent2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2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2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2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2"/>
          </a:solidFill>
        </a:fill>
      </a:tcStyle>
    </a:firstRow>
  </a:tblStyle>
  <a:tblStyle styleId="{2D5ABB26-0587-4C30-8999-92F81FD0307C}" styleName="无样式，无网格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  <a:tblStyle styleId="{F5AB1C69-6EDB-4FF4-983F-18BD219EF322}" styleName="中度样式 2 - 强调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93296810-A885-4BE3-A3E7-6D5BEEA58F35}" styleName="中度样式 2 - 强调 6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6">
              <a:tint val="20000"/>
            </a:schemeClr>
          </a:solidFill>
        </a:fill>
      </a:tcStyle>
    </a:wholeTbl>
    <a:band1H>
      <a:tcStyle>
        <a:tcBdr/>
        <a:fill>
          <a:solidFill>
            <a:schemeClr val="accent6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6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6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6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6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2167" autoAdjust="0"/>
    <p:restoredTop sz="88776" autoAdjust="0"/>
  </p:normalViewPr>
  <p:slideViewPr>
    <p:cSldViewPr>
      <p:cViewPr varScale="1">
        <p:scale>
          <a:sx n="130" d="100"/>
          <a:sy n="130" d="100"/>
        </p:scale>
        <p:origin x="1632" y="192"/>
      </p:cViewPr>
      <p:guideLst>
        <p:guide orient="horz" pos="2934"/>
        <p:guide pos="5284"/>
      </p:guideLst>
    </p:cSldViewPr>
  </p:slideViewPr>
  <p:outlineViewPr>
    <p:cViewPr>
      <p:scale>
        <a:sx n="33" d="100"/>
        <a:sy n="33" d="100"/>
      </p:scale>
      <p:origin x="0" y="-5720"/>
    </p:cViewPr>
  </p:outlineViewPr>
  <p:notesTextViewPr>
    <p:cViewPr>
      <p:scale>
        <a:sx n="110" d="100"/>
        <a:sy n="11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notesViewPr>
    <p:cSldViewPr>
      <p:cViewPr varScale="1">
        <p:scale>
          <a:sx n="85" d="100"/>
          <a:sy n="85" d="100"/>
        </p:scale>
        <p:origin x="2720" y="16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presProps" Target="presProps.xml"/><Relationship Id="rId8" Type="http://schemas.openxmlformats.org/officeDocument/2006/relationships/slide" Target="slides/slide7.xml"/><Relationship Id="rId51" Type="http://schemas.openxmlformats.org/officeDocument/2006/relationships/tableStyles" Target="tableStyles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D384E5B-0B7C-A143-A087-04B582FC4BEF}" type="datetimeFigureOut">
              <a:rPr kumimoji="1" lang="zh-CN" altLang="en-US" smtClean="0"/>
              <a:t>2025/11/14</a:t>
            </a:fld>
            <a:endParaRPr kumimoji="1"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kumimoji="1" lang="zh-CN" altLang="en-US"/>
          </a:p>
        </p:txBody>
      </p:sp>
      <p:sp>
        <p:nvSpPr>
          <p:cNvPr id="5" name="幻灯片编号占位符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78370ED-3FEA-E543-9D41-DF20FAD761C7}" type="slidenum">
              <a:rPr kumimoji="1" lang="zh-CN" altLang="en-US" smtClean="0"/>
              <a:t>‹#›</a:t>
            </a:fld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555191789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A2D7DB94-E0DE-4F0F-A9B7-54654CD8C8B1}" type="datetimeFigureOut">
              <a:rPr lang="zh-CN" altLang="en-US" smtClean="0"/>
              <a:t>2025/11/14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685800"/>
            <a:ext cx="54864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zh-CN" altLang="en-US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/>
              <a:t>单击此处编辑母版文本样式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3A84A077-83E9-49A7-9F59-234D78BD6949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43026593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>
          <a:xfrm>
            <a:off x="685800" y="685800"/>
            <a:ext cx="5486400" cy="3429000"/>
          </a:xfrm>
        </p:spPr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en-US" altLang="zh-CN" baseline="0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3A84A077-83E9-49A7-9F59-234D78BD6949}" type="slidenum">
              <a:rPr kumimoji="0" lang="zh-CN" alt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/>
                <a:ea typeface="宋体" panose="02010600030101010101" pitchFamily="2" charset="-122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</a:t>
            </a:fld>
            <a:endParaRPr kumimoji="0" lang="zh-CN" alt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/>
              <a:ea typeface="宋体" panose="02010600030101010101" pitchFamily="2" charset="-122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717982683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915761246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687112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kumimoji="1" lang="zh-CN" altLang="en-US" dirty="0"/>
              <a:t>注意内存的布局</a:t>
            </a:r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06921773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466153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51144675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5578932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392557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1643074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203429733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9965988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130199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3432910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82023197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29570092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564647580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729545383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21342855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33201004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08581057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761694100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507543843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5588943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10522934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4018016169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484296419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747556292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31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800789767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32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440936582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540980873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36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370663038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备注占位符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 dirty="0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84A077-83E9-49A7-9F59-234D78BD6949}" type="slidenum">
              <a:rPr lang="zh-CN" altLang="en-US" smtClean="0"/>
              <a:t>44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1791770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685800" y="1775358"/>
            <a:ext cx="7772400" cy="1225021"/>
          </a:xfrm>
        </p:spPr>
        <p:txBody>
          <a:bodyPr>
            <a:normAutofit/>
          </a:bodyPr>
          <a:lstStyle>
            <a:lvl1pPr algn="ctr">
              <a:defRPr sz="4400"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371600" y="3238500"/>
            <a:ext cx="6400800" cy="14605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zh-CN" altLang="en-US" dirty="0"/>
              <a:t>单击此处编辑母版副标题样式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94158574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 hasCustomPrompt="1"/>
          </p:nvPr>
        </p:nvSpPr>
        <p:spPr>
          <a:xfrm>
            <a:off x="457200" y="228866"/>
            <a:ext cx="8229600" cy="900442"/>
          </a:xfrm>
        </p:spPr>
        <p:txBody>
          <a:bodyPr>
            <a:normAutofit/>
          </a:bodyPr>
          <a:lstStyle>
            <a:lvl1pPr>
              <a:defRPr sz="2400" b="1">
                <a:solidFill>
                  <a:schemeClr val="accent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</a:lstStyle>
          <a:p>
            <a:r>
              <a:rPr lang="en-US" altLang="zh-CN" dirty="0"/>
              <a:t>xx</a:t>
            </a:r>
            <a:endParaRPr lang="zh-CN" altLang="en-US" dirty="0"/>
          </a:p>
        </p:txBody>
      </p:sp>
      <p:sp>
        <p:nvSpPr>
          <p:cNvPr id="3" name="内容占位符 2"/>
          <p:cNvSpPr>
            <a:spLocks noGrp="1"/>
          </p:cNvSpPr>
          <p:nvPr>
            <p:ph idx="1" hasCustomPrompt="1"/>
          </p:nvPr>
        </p:nvSpPr>
        <p:spPr>
          <a:xfrm>
            <a:off x="457200" y="1129308"/>
            <a:ext cx="8229600" cy="3771636"/>
          </a:xfrm>
        </p:spPr>
        <p:txBody>
          <a:bodyPr>
            <a:normAutofit/>
          </a:bodyPr>
          <a:lstStyle>
            <a:lvl1pPr marL="0" indent="0">
              <a:lnSpc>
                <a:spcPct val="120000"/>
              </a:lnSpc>
              <a:buFontTx/>
              <a:buNone/>
              <a:defRPr sz="1800" b="1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>
              <a:lnSpc>
                <a:spcPct val="120000"/>
              </a:lnSpc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>
              <a:lnSpc>
                <a:spcPct val="120000"/>
              </a:lnSpc>
              <a:tabLst/>
              <a:defRPr sz="1800" b="0" i="0"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4pPr>
            <a:lvl5pPr>
              <a:lnSpc>
                <a:spcPct val="120000"/>
              </a:lnSpc>
              <a:defRPr sz="1800" b="0" i="0">
                <a:latin typeface="+mn-ea"/>
                <a:ea typeface="+mn-ea"/>
                <a:cs typeface="PingFang SC" panose="020B0400000000000000" pitchFamily="34" charset="-122"/>
              </a:defRPr>
            </a:lvl5pPr>
          </a:lstStyle>
          <a:p>
            <a:pPr lvl="0"/>
            <a:r>
              <a:rPr lang="en-US" altLang="zh-CN" dirty="0" err="1"/>
              <a:t>yy</a:t>
            </a:r>
            <a:endParaRPr lang="zh-CN" altLang="en-US" dirty="0"/>
          </a:p>
          <a:p>
            <a:pPr lvl="1"/>
            <a:r>
              <a:rPr lang="en-US" altLang="zh-CN" dirty="0"/>
              <a:t>xx</a:t>
            </a:r>
            <a:endParaRPr lang="zh-CN" altLang="en-US" dirty="0"/>
          </a:p>
          <a:p>
            <a:pPr lvl="2"/>
            <a:r>
              <a:rPr lang="zh-CN" altLang="en-US" dirty="0"/>
              <a:t>三级</a:t>
            </a:r>
          </a:p>
          <a:p>
            <a:pPr lvl="3"/>
            <a:r>
              <a:rPr lang="zh-CN" altLang="en-US" dirty="0"/>
              <a:t>四级</a:t>
            </a:r>
          </a:p>
          <a:p>
            <a:pPr lvl="4"/>
            <a:r>
              <a:rPr lang="zh-CN" altLang="en-US" dirty="0"/>
              <a:t>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7" name="矩形 6"/>
          <p:cNvSpPr/>
          <p:nvPr userDrawn="1"/>
        </p:nvSpPr>
        <p:spPr>
          <a:xfrm>
            <a:off x="-180527" y="439062"/>
            <a:ext cx="164581" cy="48005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800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066DE83E-C489-9340-8A6C-F2C63F8574DC}"/>
              </a:ext>
            </a:extLst>
          </p:cNvPr>
          <p:cNvSpPr/>
          <p:nvPr userDrawn="1"/>
        </p:nvSpPr>
        <p:spPr>
          <a:xfrm rot="5400000">
            <a:off x="-160702" y="599536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3624512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722313" y="3672418"/>
            <a:ext cx="7772400" cy="1135062"/>
          </a:xfrm>
        </p:spPr>
        <p:txBody>
          <a:bodyPr anchor="t"/>
          <a:lstStyle>
            <a:lvl1pPr algn="l">
              <a:defRPr sz="4000" b="1" cap="all">
                <a:latin typeface="+mj-lt"/>
              </a:defRPr>
            </a:lvl1pPr>
          </a:lstStyle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722313" y="2422261"/>
            <a:ext cx="7772400" cy="1250156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 dirty="0"/>
              <a:t>单击此处编辑母版文本样式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‹#›</a:t>
            </a:fld>
            <a:endParaRPr lang="zh-CN" altLang="en-US"/>
          </a:p>
        </p:txBody>
      </p:sp>
      <p:sp>
        <p:nvSpPr>
          <p:cNvPr id="8" name="三角形 7">
            <a:extLst>
              <a:ext uri="{FF2B5EF4-FFF2-40B4-BE49-F238E27FC236}">
                <a16:creationId xmlns:a16="http://schemas.microsoft.com/office/drawing/2014/main" id="{A8EE614D-B549-154F-943F-0F3919AB5939}"/>
              </a:ext>
            </a:extLst>
          </p:cNvPr>
          <p:cNvSpPr/>
          <p:nvPr userDrawn="1"/>
        </p:nvSpPr>
        <p:spPr>
          <a:xfrm rot="5400000">
            <a:off x="-160703" y="3920373"/>
            <a:ext cx="480280" cy="158875"/>
          </a:xfrm>
          <a:prstGeom prst="triangle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lvl="0" algn="ctr"/>
            <a:endParaRPr lang="zh-CN" altLang="en-US" sz="1800"/>
          </a:p>
        </p:txBody>
      </p:sp>
    </p:spTree>
    <p:extLst>
      <p:ext uri="{BB962C8B-B14F-4D97-AF65-F5344CB8AC3E}">
        <p14:creationId xmlns:p14="http://schemas.microsoft.com/office/powerpoint/2010/main" val="136057603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占位符 1"/>
          <p:cNvSpPr>
            <a:spLocks noGrp="1"/>
          </p:cNvSpPr>
          <p:nvPr>
            <p:ph type="title"/>
          </p:nvPr>
        </p:nvSpPr>
        <p:spPr>
          <a:xfrm>
            <a:off x="457200" y="228866"/>
            <a:ext cx="8229600" cy="9525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zh-CN" altLang="en-US" dirty="0"/>
              <a:t>单击此处编辑母版标题样式</a:t>
            </a:r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457200" y="1333501"/>
            <a:ext cx="8229600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zh-CN" altLang="en-US" dirty="0"/>
              <a:t>单击此处编辑母版文本样式</a:t>
            </a:r>
          </a:p>
          <a:p>
            <a:pPr lvl="1"/>
            <a:r>
              <a:rPr lang="zh-CN" altLang="en-US" dirty="0"/>
              <a:t>第二级</a:t>
            </a:r>
          </a:p>
          <a:p>
            <a:pPr lvl="2"/>
            <a:r>
              <a:rPr lang="zh-CN" altLang="en-US" dirty="0"/>
              <a:t>第三级</a:t>
            </a:r>
          </a:p>
          <a:p>
            <a:pPr lvl="3"/>
            <a:r>
              <a:rPr lang="zh-CN" altLang="en-US" dirty="0"/>
              <a:t>第四级</a:t>
            </a:r>
          </a:p>
          <a:p>
            <a:pPr lvl="4"/>
            <a:r>
              <a:rPr lang="zh-CN" altLang="en-US" dirty="0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457201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 dirty="0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3124201" y="5296962"/>
            <a:ext cx="2895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6553200" y="5296962"/>
            <a:ext cx="2133600" cy="304271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DengXian" charset="0"/>
                <a:ea typeface="DengXian" charset="0"/>
                <a:cs typeface="DengXian" charset="0"/>
              </a:defRPr>
            </a:lvl1pPr>
          </a:lstStyle>
          <a:p>
            <a:fld id="{ADE361C3-C043-4A6E-BDCE-8DA1E7D90A3B}" type="slidenum">
              <a:rPr lang="zh-CN" altLang="en-US" smtClean="0"/>
              <a:pPr/>
              <a:t>‹#›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6338142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</p:sldLayoutIdLst>
  <p:hf hdr="0" ftr="0" dt="0"/>
  <p:txStyles>
    <p:titleStyle>
      <a:lvl1pPr algn="l" defTabSz="914400" rtl="0" eaLnBrk="1" latinLnBrk="0" hangingPunct="1">
        <a:spcBef>
          <a:spcPct val="0"/>
        </a:spcBef>
        <a:buNone/>
        <a:defRPr sz="3600" b="1" kern="1200">
          <a:solidFill>
            <a:schemeClr val="accent1"/>
          </a:solidFill>
          <a:latin typeface="+mj-lt"/>
          <a:ea typeface="+mj-ea"/>
          <a:cs typeface="微软雅黑 Light" panose="020B0502040204020203" pitchFamily="34" charset="-122"/>
        </a:defRPr>
      </a:lvl1pPr>
    </p:titleStyle>
    <p:bodyStyle>
      <a:lvl1pPr marL="342900" indent="-342900" algn="l" defTabSz="914400" rtl="0" eaLnBrk="1" latinLnBrk="0" hangingPunct="1">
        <a:lnSpc>
          <a:spcPct val="120000"/>
        </a:lnSpc>
        <a:spcBef>
          <a:spcPts val="1200"/>
        </a:spcBef>
        <a:buFont typeface="Arial" pitchFamily="34" charset="0"/>
        <a:buChar char="•"/>
        <a:defRPr sz="2600" b="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1pPr>
      <a:lvl2pPr marL="742950" indent="-28575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24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•"/>
        <a:defRPr sz="20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–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ct val="20000"/>
        </a:spcBef>
        <a:buFont typeface="Arial" pitchFamily="34" charset="0"/>
        <a:buChar char="»"/>
        <a:defRPr sz="1800" kern="1200">
          <a:solidFill>
            <a:schemeClr val="tx1">
              <a:lumMod val="75000"/>
              <a:lumOff val="25000"/>
            </a:schemeClr>
          </a:solidFill>
          <a:latin typeface="+mn-lt"/>
          <a:ea typeface="+mn-ea"/>
          <a:cs typeface="DengXian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tiff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5.tiff"/><Relationship Id="rId4" Type="http://schemas.openxmlformats.org/officeDocument/2006/relationships/image" Target="../media/image4.tiff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0.pn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jpe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3.jpeg"/><Relationship Id="rId4" Type="http://schemas.openxmlformats.org/officeDocument/2006/relationships/image" Target="../media/image12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8.png"/><Relationship Id="rId5" Type="http://schemas.openxmlformats.org/officeDocument/2006/relationships/image" Target="../media/image17.png"/><Relationship Id="rId4" Type="http://schemas.openxmlformats.org/officeDocument/2006/relationships/image" Target="../media/image16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4.png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2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7.png"/><Relationship Id="rId2" Type="http://schemas.openxmlformats.org/officeDocument/2006/relationships/image" Target="../media/image36.pn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9.jpe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2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0.emf"/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标题 4">
            <a:extLst>
              <a:ext uri="{FF2B5EF4-FFF2-40B4-BE49-F238E27FC236}">
                <a16:creationId xmlns:a16="http://schemas.microsoft.com/office/drawing/2014/main" id="{2C7C6228-E47F-EA4B-8DD8-28647C76DDD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31048" y="1492992"/>
            <a:ext cx="9358808" cy="1580532"/>
          </a:xfrm>
        </p:spPr>
        <p:txBody>
          <a:bodyPr>
            <a:noAutofit/>
          </a:bodyPr>
          <a:lstStyle/>
          <a:p>
            <a:pPr>
              <a:lnSpc>
                <a:spcPct val="110000"/>
              </a:lnSpc>
            </a:pPr>
            <a:r>
              <a:rPr kumimoji="1" lang="en-US" altLang="zh-CN" sz="3200" dirty="0">
                <a:latin typeface="+mn-lt"/>
              </a:rPr>
              <a:t>Introduction to Network</a:t>
            </a:r>
            <a:endParaRPr kumimoji="1" lang="zh-CN" altLang="en-US" sz="3200" dirty="0">
              <a:latin typeface="+mn-lt"/>
            </a:endParaRPr>
          </a:p>
        </p:txBody>
      </p:sp>
      <p:sp>
        <p:nvSpPr>
          <p:cNvPr id="6" name="副标题 5">
            <a:extLst>
              <a:ext uri="{FF2B5EF4-FFF2-40B4-BE49-F238E27FC236}">
                <a16:creationId xmlns:a16="http://schemas.microsoft.com/office/drawing/2014/main" id="{A89EB2B2-D46F-2643-A072-954E7921BC3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85800" y="3412362"/>
            <a:ext cx="7772400" cy="1225020"/>
          </a:xfrm>
        </p:spPr>
        <p:txBody>
          <a:bodyPr>
            <a:noAutofit/>
          </a:bodyPr>
          <a:lstStyle/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IPADS,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Shanghai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Jiao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Tong</a:t>
            </a:r>
            <a:r>
              <a:rPr kumimoji="1" lang="zh-CN" altLang="en-US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 </a:t>
            </a:r>
            <a:r>
              <a:rPr kumimoji="1" lang="en-US" altLang="zh-CN" sz="1800" dirty="0">
                <a:solidFill>
                  <a:schemeClr val="tx1">
                    <a:lumMod val="75000"/>
                    <a:lumOff val="25000"/>
                  </a:schemeClr>
                </a:solidFill>
                <a:latin typeface="+mj-lt"/>
              </a:rPr>
              <a:t>University</a:t>
            </a:r>
          </a:p>
          <a:p>
            <a:pPr>
              <a:lnSpc>
                <a:spcPct val="150000"/>
              </a:lnSpc>
              <a:spcBef>
                <a:spcPts val="0"/>
              </a:spcBef>
            </a:pPr>
            <a:r>
              <a:rPr kumimoji="1" lang="en-US" altLang="zh-CN" sz="1800" dirty="0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https://</a:t>
            </a:r>
            <a:r>
              <a:rPr kumimoji="1" lang="en-US" altLang="zh-CN" sz="1800" dirty="0" err="1">
                <a:solidFill>
                  <a:schemeClr val="tx1">
                    <a:lumMod val="50000"/>
                    <a:lumOff val="50000"/>
                  </a:schemeClr>
                </a:solidFill>
                <a:latin typeface="+mj-lt"/>
              </a:rPr>
              <a:t>www.sjtu.edu.cn</a:t>
            </a:r>
            <a:endParaRPr kumimoji="1" lang="en" altLang="zh-CN" sz="1800" dirty="0">
              <a:solidFill>
                <a:schemeClr val="tx1">
                  <a:lumMod val="50000"/>
                  <a:lumOff val="50000"/>
                </a:schemeClr>
              </a:solidFill>
              <a:latin typeface="+mj-lt"/>
            </a:endParaRPr>
          </a:p>
        </p:txBody>
      </p:sp>
      <p:pic>
        <p:nvPicPr>
          <p:cNvPr id="9" name="图片 8">
            <a:extLst>
              <a:ext uri="{FF2B5EF4-FFF2-40B4-BE49-F238E27FC236}">
                <a16:creationId xmlns:a16="http://schemas.microsoft.com/office/drawing/2014/main" id="{23A70DCB-3E4D-4449-82B8-441C200ABD69}"/>
              </a:ext>
            </a:extLst>
          </p:cNvPr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tretch>
            <a:fillRect/>
          </a:stretch>
        </p:blipFill>
        <p:spPr>
          <a:xfrm>
            <a:off x="5652120" y="252561"/>
            <a:ext cx="1362088" cy="492009"/>
          </a:xfrm>
          <a:prstGeom prst="rect">
            <a:avLst/>
          </a:prstGeom>
        </p:spPr>
      </p:pic>
      <p:sp>
        <p:nvSpPr>
          <p:cNvPr id="7" name="副标题 2">
            <a:extLst>
              <a:ext uri="{FF2B5EF4-FFF2-40B4-BE49-F238E27FC236}">
                <a16:creationId xmlns:a16="http://schemas.microsoft.com/office/drawing/2014/main" id="{E2120B98-7095-B94B-B13B-75606426BFB4}"/>
              </a:ext>
            </a:extLst>
          </p:cNvPr>
          <p:cNvSpPr txBox="1">
            <a:spLocks/>
          </p:cNvSpPr>
          <p:nvPr/>
        </p:nvSpPr>
        <p:spPr>
          <a:xfrm>
            <a:off x="467544" y="252559"/>
            <a:ext cx="3240360" cy="50405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120000"/>
              </a:lnSpc>
              <a:spcBef>
                <a:spcPts val="1200"/>
              </a:spcBef>
              <a:buFont typeface="Arial" pitchFamily="34" charset="0"/>
              <a:buNone/>
              <a:defRPr sz="2600" b="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1pPr>
            <a:lvl2pPr marL="4572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4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ea"/>
                <a:ea typeface="+mn-ea"/>
                <a:cs typeface="DengXian" charset="0"/>
              </a:defRPr>
            </a:lvl5pPr>
            <a:lvl6pPr marL="22860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spcBef>
                <a:spcPct val="20000"/>
              </a:spcBef>
              <a:buFont typeface="Arial" pitchFamily="34" charset="0"/>
              <a:buNone/>
              <a:defRPr sz="20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>
              <a:defRPr/>
            </a:pPr>
            <a:r>
              <a:rPr lang="en-US" altLang="zh-CN" sz="1400" dirty="0">
                <a:solidFill>
                  <a:srgbClr val="000000">
                    <a:lumMod val="75000"/>
                    <a:lumOff val="25000"/>
                  </a:srgbClr>
                </a:solidFill>
                <a:latin typeface="+mj-lt"/>
              </a:rPr>
              <a:t>SE3331-1 (2025 Fall)</a:t>
            </a:r>
            <a:endParaRPr kumimoji="0" lang="zh-CN" altLang="en-US" sz="1400" b="0" i="0" u="none" strike="noStrike" kern="1200" cap="none" spc="0" normalizeH="0" baseline="0" noProof="0" dirty="0">
              <a:ln>
                <a:noFill/>
              </a:ln>
              <a:solidFill>
                <a:srgbClr val="000000">
                  <a:lumMod val="75000"/>
                  <a:lumOff val="25000"/>
                </a:srgbClr>
              </a:solidFill>
              <a:effectLst/>
              <a:uLnTx/>
              <a:uFillTx/>
              <a:latin typeface="+mj-lt"/>
              <a:ea typeface="微软雅黑"/>
            </a:endParaRPr>
          </a:p>
        </p:txBody>
      </p:sp>
      <p:pic>
        <p:nvPicPr>
          <p:cNvPr id="8" name="Picture 6" descr="http://korean.onlinesjtu.com/%E6%A0%A1%E5%BE%BD%E7%B3%BB%E5%88%97/%E7%BC%A9%E5%B0%8F%E7%89%88/%E8%93%9D%E8%89%B2%E7%B3%BB%20%E5%B0%8F%E5%B0%BA%E5%AF%B8%E6%A0%A1%E5%BE%BD%E5%B1%95%E5%BC%80%E5%BC%8F%20(10mm%E4%BB%A5%E4%B8%8B%E4%BD%BF%E7%94%A8)%20%5b%E8%BD%AC%E6%8D%A2%5d.png">
            <a:extLst>
              <a:ext uri="{FF2B5EF4-FFF2-40B4-BE49-F238E27FC236}">
                <a16:creationId xmlns:a16="http://schemas.microsoft.com/office/drawing/2014/main" id="{9D0C1772-9C9E-534B-9410-16BA28CA6EB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164288" y="282539"/>
            <a:ext cx="1642840" cy="432048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 xmlns="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2896069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Tm="11626"/>
    </mc:Choice>
    <mc:Fallback xmlns="">
      <p:transition spd="slow" advTm="11626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1" name="组合 30">
            <a:extLst>
              <a:ext uri="{FF2B5EF4-FFF2-40B4-BE49-F238E27FC236}">
                <a16:creationId xmlns:a16="http://schemas.microsoft.com/office/drawing/2014/main" id="{5423F327-2DD2-FA46-9A5C-BBEC438FA290}"/>
              </a:ext>
            </a:extLst>
          </p:cNvPr>
          <p:cNvGrpSpPr/>
          <p:nvPr/>
        </p:nvGrpSpPr>
        <p:grpSpPr>
          <a:xfrm>
            <a:off x="5818303" y="4272758"/>
            <a:ext cx="3038209" cy="1240753"/>
            <a:chOff x="5004048" y="4297660"/>
            <a:chExt cx="3038209" cy="1240753"/>
          </a:xfrm>
        </p:grpSpPr>
        <p:grpSp>
          <p:nvGrpSpPr>
            <p:cNvPr id="12" name="组合 11">
              <a:extLst>
                <a:ext uri="{FF2B5EF4-FFF2-40B4-BE49-F238E27FC236}">
                  <a16:creationId xmlns:a16="http://schemas.microsoft.com/office/drawing/2014/main" id="{BD47C26A-2682-D644-A8F3-22B51129F77F}"/>
                </a:ext>
              </a:extLst>
            </p:cNvPr>
            <p:cNvGrpSpPr/>
            <p:nvPr/>
          </p:nvGrpSpPr>
          <p:grpSpPr>
            <a:xfrm>
              <a:off x="500404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1" name="组合 10">
                <a:extLst>
                  <a:ext uri="{FF2B5EF4-FFF2-40B4-BE49-F238E27FC236}">
                    <a16:creationId xmlns:a16="http://schemas.microsoft.com/office/drawing/2014/main" id="{1C9ACDEE-184B-FB41-BFDE-1AEA1BFF4A14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6" name="矩形 5">
                  <a:extLst>
                    <a:ext uri="{FF2B5EF4-FFF2-40B4-BE49-F238E27FC236}">
                      <a16:creationId xmlns:a16="http://schemas.microsoft.com/office/drawing/2014/main" id="{91CA0E6D-03B6-9344-ABB3-0740EC8EA60A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9" name="矩形 8">
                  <a:extLst>
                    <a:ext uri="{FF2B5EF4-FFF2-40B4-BE49-F238E27FC236}">
                      <a16:creationId xmlns:a16="http://schemas.microsoft.com/office/drawing/2014/main" id="{5B45DDC4-A618-ED40-B089-5B3BED3F2E21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0" name="组合 9">
                <a:extLst>
                  <a:ext uri="{FF2B5EF4-FFF2-40B4-BE49-F238E27FC236}">
                    <a16:creationId xmlns:a16="http://schemas.microsoft.com/office/drawing/2014/main" id="{CCDC4E2E-5597-0A40-AB6D-EBE32629C798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7" name="一个圆顶角并剪去另一个顶角的矩形 6">
                  <a:extLst>
                    <a:ext uri="{FF2B5EF4-FFF2-40B4-BE49-F238E27FC236}">
                      <a16:creationId xmlns:a16="http://schemas.microsoft.com/office/drawing/2014/main" id="{989412F3-AEBD-444F-B936-10486FDC200C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8" name="矩形 7">
                  <a:extLst>
                    <a:ext uri="{FF2B5EF4-FFF2-40B4-BE49-F238E27FC236}">
                      <a16:creationId xmlns:a16="http://schemas.microsoft.com/office/drawing/2014/main" id="{84D9ADC0-48BD-1040-A20F-7EAE9C91BFAE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13" name="组合 12">
              <a:extLst>
                <a:ext uri="{FF2B5EF4-FFF2-40B4-BE49-F238E27FC236}">
                  <a16:creationId xmlns:a16="http://schemas.microsoft.com/office/drawing/2014/main" id="{34E2A74C-B1FB-3D4D-9031-321F4104551F}"/>
                </a:ext>
              </a:extLst>
            </p:cNvPr>
            <p:cNvGrpSpPr/>
            <p:nvPr/>
          </p:nvGrpSpPr>
          <p:grpSpPr>
            <a:xfrm>
              <a:off x="5835606" y="4297660"/>
              <a:ext cx="905319" cy="801616"/>
              <a:chOff x="5914584" y="4712265"/>
              <a:chExt cx="905319" cy="801616"/>
            </a:xfrm>
          </p:grpSpPr>
          <p:grpSp>
            <p:nvGrpSpPr>
              <p:cNvPr id="14" name="组合 13">
                <a:extLst>
                  <a:ext uri="{FF2B5EF4-FFF2-40B4-BE49-F238E27FC236}">
                    <a16:creationId xmlns:a16="http://schemas.microsoft.com/office/drawing/2014/main" id="{1A242605-15F2-4749-A385-E0A351BD5BC3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18" name="矩形 17">
                  <a:extLst>
                    <a:ext uri="{FF2B5EF4-FFF2-40B4-BE49-F238E27FC236}">
                      <a16:creationId xmlns:a16="http://schemas.microsoft.com/office/drawing/2014/main" id="{A7901C6F-3B85-C14F-B16B-C3FDC294A939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9" name="矩形 18">
                  <a:extLst>
                    <a:ext uri="{FF2B5EF4-FFF2-40B4-BE49-F238E27FC236}">
                      <a16:creationId xmlns:a16="http://schemas.microsoft.com/office/drawing/2014/main" id="{65785C67-74DC-A843-9940-64299D2305A5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15" name="组合 14">
                <a:extLst>
                  <a:ext uri="{FF2B5EF4-FFF2-40B4-BE49-F238E27FC236}">
                    <a16:creationId xmlns:a16="http://schemas.microsoft.com/office/drawing/2014/main" id="{AC0754F9-44CB-7C40-86EB-36552037A5FC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16" name="一个圆顶角并剪去另一个顶角的矩形 15">
                  <a:extLst>
                    <a:ext uri="{FF2B5EF4-FFF2-40B4-BE49-F238E27FC236}">
                      <a16:creationId xmlns:a16="http://schemas.microsoft.com/office/drawing/2014/main" id="{3E117309-25AE-0F4D-819E-16CB5A9B9930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17" name="矩形 16">
                  <a:extLst>
                    <a:ext uri="{FF2B5EF4-FFF2-40B4-BE49-F238E27FC236}">
                      <a16:creationId xmlns:a16="http://schemas.microsoft.com/office/drawing/2014/main" id="{C26124FB-877F-C84B-8C3B-CEA6BE7A4594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grpSp>
          <p:nvGrpSpPr>
            <p:cNvPr id="20" name="组合 19">
              <a:extLst>
                <a:ext uri="{FF2B5EF4-FFF2-40B4-BE49-F238E27FC236}">
                  <a16:creationId xmlns:a16="http://schemas.microsoft.com/office/drawing/2014/main" id="{4D019E42-DE43-9E4F-BE41-E461F630B312}"/>
                </a:ext>
              </a:extLst>
            </p:cNvPr>
            <p:cNvGrpSpPr/>
            <p:nvPr/>
          </p:nvGrpSpPr>
          <p:grpSpPr>
            <a:xfrm>
              <a:off x="7136938" y="4297660"/>
              <a:ext cx="905319" cy="801616"/>
              <a:chOff x="5914584" y="4712265"/>
              <a:chExt cx="905319" cy="801616"/>
            </a:xfrm>
          </p:grpSpPr>
          <p:grpSp>
            <p:nvGrpSpPr>
              <p:cNvPr id="21" name="组合 20">
                <a:extLst>
                  <a:ext uri="{FF2B5EF4-FFF2-40B4-BE49-F238E27FC236}">
                    <a16:creationId xmlns:a16="http://schemas.microsoft.com/office/drawing/2014/main" id="{15B81DAD-D9AB-114D-97D9-CAFCC43EAB07}"/>
                  </a:ext>
                </a:extLst>
              </p:cNvPr>
              <p:cNvGrpSpPr/>
              <p:nvPr/>
            </p:nvGrpSpPr>
            <p:grpSpPr>
              <a:xfrm>
                <a:off x="5914584" y="4712265"/>
                <a:ext cx="901209" cy="801616"/>
                <a:chOff x="5914584" y="4712265"/>
                <a:chExt cx="901209" cy="801616"/>
              </a:xfrm>
            </p:grpSpPr>
            <p:sp>
              <p:nvSpPr>
                <p:cNvPr id="25" name="矩形 24">
                  <a:extLst>
                    <a:ext uri="{FF2B5EF4-FFF2-40B4-BE49-F238E27FC236}">
                      <a16:creationId xmlns:a16="http://schemas.microsoft.com/office/drawing/2014/main" id="{35DE99A5-0432-AD41-A57D-48F2E7B450E1}"/>
                    </a:ext>
                  </a:extLst>
                </p:cNvPr>
                <p:cNvSpPr/>
                <p:nvPr/>
              </p:nvSpPr>
              <p:spPr>
                <a:xfrm>
                  <a:off x="6060281" y="4888681"/>
                  <a:ext cx="609817" cy="625200"/>
                </a:xfrm>
                <a:prstGeom prst="rect">
                  <a:avLst/>
                </a:prstGeom>
                <a:solidFill>
                  <a:schemeClr val="bg1"/>
                </a:solidFill>
                <a:ln w="635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dirty="0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6" name="矩形 25">
                  <a:extLst>
                    <a:ext uri="{FF2B5EF4-FFF2-40B4-BE49-F238E27FC236}">
                      <a16:creationId xmlns:a16="http://schemas.microsoft.com/office/drawing/2014/main" id="{2D40B61A-FBAD-294B-B9FA-7FFA36275BC2}"/>
                    </a:ext>
                  </a:extLst>
                </p:cNvPr>
                <p:cNvSpPr/>
                <p:nvPr/>
              </p:nvSpPr>
              <p:spPr>
                <a:xfrm>
                  <a:off x="5914584" y="4712265"/>
                  <a:ext cx="901209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File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22" name="组合 21">
                <a:extLst>
                  <a:ext uri="{FF2B5EF4-FFF2-40B4-BE49-F238E27FC236}">
                    <a16:creationId xmlns:a16="http://schemas.microsoft.com/office/drawing/2014/main" id="{B448FAA9-6953-FA46-9DA4-8FCD7826D0B2}"/>
                  </a:ext>
                </a:extLst>
              </p:cNvPr>
              <p:cNvGrpSpPr/>
              <p:nvPr/>
            </p:nvGrpSpPr>
            <p:grpSpPr>
              <a:xfrm>
                <a:off x="5914584" y="4989264"/>
                <a:ext cx="905319" cy="494965"/>
                <a:chOff x="4881156" y="4586631"/>
                <a:chExt cx="905319" cy="494965"/>
              </a:xfrm>
            </p:grpSpPr>
            <p:sp>
              <p:nvSpPr>
                <p:cNvPr id="23" name="一个圆顶角并剪去另一个顶角的矩形 22">
                  <a:extLst>
                    <a:ext uri="{FF2B5EF4-FFF2-40B4-BE49-F238E27FC236}">
                      <a16:creationId xmlns:a16="http://schemas.microsoft.com/office/drawing/2014/main" id="{93AC2A10-5F49-A343-A93D-44664AFDAB3F}"/>
                    </a:ext>
                  </a:extLst>
                </p:cNvPr>
                <p:cNvSpPr/>
                <p:nvPr/>
              </p:nvSpPr>
              <p:spPr>
                <a:xfrm>
                  <a:off x="5087522" y="4586631"/>
                  <a:ext cx="492589" cy="461665"/>
                </a:xfrm>
                <a:prstGeom prst="snipRoundRect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24" name="矩形 23">
                  <a:extLst>
                    <a:ext uri="{FF2B5EF4-FFF2-40B4-BE49-F238E27FC236}">
                      <a16:creationId xmlns:a16="http://schemas.microsoft.com/office/drawing/2014/main" id="{598E71FE-609E-EC47-A067-0057A5232E4C}"/>
                    </a:ext>
                  </a:extLst>
                </p:cNvPr>
                <p:cNvSpPr/>
                <p:nvPr/>
              </p:nvSpPr>
              <p:spPr>
                <a:xfrm>
                  <a:off x="4881156" y="4619931"/>
                  <a:ext cx="905319" cy="461665"/>
                </a:xfrm>
                <a:prstGeom prst="rect">
                  <a:avLst/>
                </a:prstGeom>
                <a:noFill/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File:</a:t>
                  </a:r>
                </a:p>
                <a:p>
                  <a:pPr algn="ctr"/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image</a:t>
                  </a:r>
                  <a:endParaRPr kumimoji="1"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</p:grpSp>
        <p:sp>
          <p:nvSpPr>
            <p:cNvPr id="27" name="矩形 26">
              <a:extLst>
                <a:ext uri="{FF2B5EF4-FFF2-40B4-BE49-F238E27FC236}">
                  <a16:creationId xmlns:a16="http://schemas.microsoft.com/office/drawing/2014/main" id="{DB10FC9C-A107-4149-8685-83B15C2B96BE}"/>
                </a:ext>
              </a:extLst>
            </p:cNvPr>
            <p:cNvSpPr/>
            <p:nvPr/>
          </p:nvSpPr>
          <p:spPr>
            <a:xfrm>
              <a:off x="6680258" y="454699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>
                  <a:solidFill>
                    <a:schemeClr val="accent6"/>
                  </a:solidFill>
                </a:rPr>
                <a:t>…</a:t>
              </a:r>
              <a:endParaRPr lang="zh-CN" altLang="en-US" sz="2400" dirty="0">
                <a:solidFill>
                  <a:schemeClr val="accent6"/>
                </a:solidFill>
              </a:endParaRPr>
            </a:p>
          </p:txBody>
        </p:sp>
        <p:cxnSp>
          <p:nvCxnSpPr>
            <p:cNvPr id="29" name="直线连接符 28">
              <a:extLst>
                <a:ext uri="{FF2B5EF4-FFF2-40B4-BE49-F238E27FC236}">
                  <a16:creationId xmlns:a16="http://schemas.microsoft.com/office/drawing/2014/main" id="{F4354987-ADF9-A14C-AB5D-ABFDD18A1C5F}"/>
                </a:ext>
              </a:extLst>
            </p:cNvPr>
            <p:cNvCxnSpPr/>
            <p:nvPr/>
          </p:nvCxnSpPr>
          <p:spPr>
            <a:xfrm>
              <a:off x="5090360" y="5161756"/>
              <a:ext cx="2888402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0" name="矩形 29">
              <a:extLst>
                <a:ext uri="{FF2B5EF4-FFF2-40B4-BE49-F238E27FC236}">
                  <a16:creationId xmlns:a16="http://schemas.microsoft.com/office/drawing/2014/main" id="{2A90C5C2-5D9A-8D40-B8DD-CE12FA270E5E}"/>
                </a:ext>
              </a:extLst>
            </p:cNvPr>
            <p:cNvSpPr/>
            <p:nvPr/>
          </p:nvSpPr>
          <p:spPr>
            <a:xfrm>
              <a:off x="5495307" y="5199859"/>
              <a:ext cx="2191626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file system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49" name="组合 48">
            <a:extLst>
              <a:ext uri="{FF2B5EF4-FFF2-40B4-BE49-F238E27FC236}">
                <a16:creationId xmlns:a16="http://schemas.microsoft.com/office/drawing/2014/main" id="{64263A85-E40D-9D43-819A-CB01CE1D5607}"/>
              </a:ext>
            </a:extLst>
          </p:cNvPr>
          <p:cNvGrpSpPr/>
          <p:nvPr/>
        </p:nvGrpSpPr>
        <p:grpSpPr>
          <a:xfrm>
            <a:off x="5758122" y="2568458"/>
            <a:ext cx="3098390" cy="1384372"/>
            <a:chOff x="5645427" y="2766408"/>
            <a:chExt cx="3098390" cy="1384372"/>
          </a:xfrm>
        </p:grpSpPr>
        <p:grpSp>
          <p:nvGrpSpPr>
            <p:cNvPr id="33" name="组合 32">
              <a:extLst>
                <a:ext uri="{FF2B5EF4-FFF2-40B4-BE49-F238E27FC236}">
                  <a16:creationId xmlns:a16="http://schemas.microsoft.com/office/drawing/2014/main" id="{FB96783A-F43B-E541-8D1C-B7188074E461}"/>
                </a:ext>
              </a:extLst>
            </p:cNvPr>
            <p:cNvGrpSpPr/>
            <p:nvPr/>
          </p:nvGrpSpPr>
          <p:grpSpPr>
            <a:xfrm>
              <a:off x="5645427" y="2766408"/>
              <a:ext cx="1309974" cy="899967"/>
              <a:chOff x="6831174" y="4263832"/>
              <a:chExt cx="1309974" cy="899967"/>
            </a:xfrm>
          </p:grpSpPr>
          <p:sp>
            <p:nvSpPr>
              <p:cNvPr id="34" name="矩形 33">
                <a:extLst>
                  <a:ext uri="{FF2B5EF4-FFF2-40B4-BE49-F238E27FC236}">
                    <a16:creationId xmlns:a16="http://schemas.microsoft.com/office/drawing/2014/main" id="{F4C4882F-F695-0641-A35A-899F1DA963D8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35" name="矩形 34">
                <a:extLst>
                  <a:ext uri="{FF2B5EF4-FFF2-40B4-BE49-F238E27FC236}">
                    <a16:creationId xmlns:a16="http://schemas.microsoft.com/office/drawing/2014/main" id="{E7FBA828-708B-6141-A6E9-9819E16F5F8F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36" name="组合 35">
                <a:extLst>
                  <a:ext uri="{FF2B5EF4-FFF2-40B4-BE49-F238E27FC236}">
                    <a16:creationId xmlns:a16="http://schemas.microsoft.com/office/drawing/2014/main" id="{579059C0-7ABD-6345-851B-51E6A7A27EE0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37" name="磁盘 36">
                  <a:extLst>
                    <a:ext uri="{FF2B5EF4-FFF2-40B4-BE49-F238E27FC236}">
                      <a16:creationId xmlns:a16="http://schemas.microsoft.com/office/drawing/2014/main" id="{D0FC551E-6A07-504F-BB0B-8B7650BF685C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38" name="矩形 37">
                  <a:extLst>
                    <a:ext uri="{FF2B5EF4-FFF2-40B4-BE49-F238E27FC236}">
                      <a16:creationId xmlns:a16="http://schemas.microsoft.com/office/drawing/2014/main" id="{383D9A28-8199-4A49-9A2F-8B6220A3E364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grpSp>
          <p:nvGrpSpPr>
            <p:cNvPr id="39" name="组合 38">
              <a:extLst>
                <a:ext uri="{FF2B5EF4-FFF2-40B4-BE49-F238E27FC236}">
                  <a16:creationId xmlns:a16="http://schemas.microsoft.com/office/drawing/2014/main" id="{5A823212-6BEA-714C-B9A3-0E037ECB2397}"/>
                </a:ext>
              </a:extLst>
            </p:cNvPr>
            <p:cNvGrpSpPr/>
            <p:nvPr/>
          </p:nvGrpSpPr>
          <p:grpSpPr>
            <a:xfrm>
              <a:off x="7433843" y="2770148"/>
              <a:ext cx="1309974" cy="899967"/>
              <a:chOff x="6831174" y="4263832"/>
              <a:chExt cx="1309974" cy="899967"/>
            </a:xfrm>
          </p:grpSpPr>
          <p:sp>
            <p:nvSpPr>
              <p:cNvPr id="40" name="矩形 39">
                <a:extLst>
                  <a:ext uri="{FF2B5EF4-FFF2-40B4-BE49-F238E27FC236}">
                    <a16:creationId xmlns:a16="http://schemas.microsoft.com/office/drawing/2014/main" id="{F9AE2074-5953-3B45-8AD8-761CD5412EB6}"/>
                  </a:ext>
                </a:extLst>
              </p:cNvPr>
              <p:cNvSpPr/>
              <p:nvPr/>
            </p:nvSpPr>
            <p:spPr>
              <a:xfrm>
                <a:off x="6848261" y="4495975"/>
                <a:ext cx="1212919" cy="667824"/>
              </a:xfrm>
              <a:prstGeom prst="rect">
                <a:avLst/>
              </a:prstGeom>
              <a:solidFill>
                <a:schemeClr val="bg1"/>
              </a:solidFill>
              <a:ln w="6350">
                <a:solidFill>
                  <a:schemeClr val="tx1"/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 dirty="0">
                  <a:solidFill>
                    <a:schemeClr val="tx1"/>
                  </a:solidFill>
                </a:endParaRPr>
              </a:p>
            </p:txBody>
          </p:sp>
          <p:sp>
            <p:nvSpPr>
              <p:cNvPr id="41" name="矩形 40">
                <a:extLst>
                  <a:ext uri="{FF2B5EF4-FFF2-40B4-BE49-F238E27FC236}">
                    <a16:creationId xmlns:a16="http://schemas.microsoft.com/office/drawing/2014/main" id="{F9BEDE84-5B54-3743-A6A2-DF823D2A7807}"/>
                  </a:ext>
                </a:extLst>
              </p:cNvPr>
              <p:cNvSpPr/>
              <p:nvPr/>
            </p:nvSpPr>
            <p:spPr>
              <a:xfrm>
                <a:off x="6831174" y="4263832"/>
                <a:ext cx="1309974" cy="276999"/>
              </a:xfrm>
              <a:prstGeom prst="rect">
                <a:avLst/>
              </a:prstGeom>
              <a:solidFill>
                <a:schemeClr val="bg1"/>
              </a:solidFill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1200" dirty="0"/>
                  <a:t>Database server</a:t>
                </a:r>
                <a:endParaRPr lang="zh-CN" altLang="en-US" sz="1200" dirty="0"/>
              </a:p>
            </p:txBody>
          </p:sp>
          <p:grpSp>
            <p:nvGrpSpPr>
              <p:cNvPr id="42" name="组合 41">
                <a:extLst>
                  <a:ext uri="{FF2B5EF4-FFF2-40B4-BE49-F238E27FC236}">
                    <a16:creationId xmlns:a16="http://schemas.microsoft.com/office/drawing/2014/main" id="{48986BE2-02B3-BE48-8674-6C0707E2A578}"/>
                  </a:ext>
                </a:extLst>
              </p:cNvPr>
              <p:cNvGrpSpPr/>
              <p:nvPr/>
            </p:nvGrpSpPr>
            <p:grpSpPr>
              <a:xfrm>
                <a:off x="6951983" y="4538944"/>
                <a:ext cx="1080001" cy="584154"/>
                <a:chOff x="6642225" y="3964214"/>
                <a:chExt cx="816191" cy="584154"/>
              </a:xfrm>
            </p:grpSpPr>
            <p:sp>
              <p:nvSpPr>
                <p:cNvPr id="43" name="磁盘 42">
                  <a:extLst>
                    <a:ext uri="{FF2B5EF4-FFF2-40B4-BE49-F238E27FC236}">
                      <a16:creationId xmlns:a16="http://schemas.microsoft.com/office/drawing/2014/main" id="{1A3F4415-0BAE-BC4C-AC53-0BCD9404384E}"/>
                    </a:ext>
                  </a:extLst>
                </p:cNvPr>
                <p:cNvSpPr/>
                <p:nvPr/>
              </p:nvSpPr>
              <p:spPr>
                <a:xfrm>
                  <a:off x="6642225" y="3964214"/>
                  <a:ext cx="816191" cy="584154"/>
                </a:xfrm>
                <a:prstGeom prst="flowChartMagneticDisk">
                  <a:avLst/>
                </a:prstGeom>
                <a:noFill/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 sz="2200" dirty="0">
                    <a:solidFill>
                      <a:schemeClr val="tx1"/>
                    </a:solidFill>
                  </a:endParaRPr>
                </a:p>
              </p:txBody>
            </p:sp>
            <p:sp>
              <p:nvSpPr>
                <p:cNvPr id="44" name="矩形 43">
                  <a:extLst>
                    <a:ext uri="{FF2B5EF4-FFF2-40B4-BE49-F238E27FC236}">
                      <a16:creationId xmlns:a16="http://schemas.microsoft.com/office/drawing/2014/main" id="{26D4C45F-64C3-A149-A2A3-AD81A5B5D96E}"/>
                    </a:ext>
                  </a:extLst>
                </p:cNvPr>
                <p:cNvSpPr/>
                <p:nvPr/>
              </p:nvSpPr>
              <p:spPr>
                <a:xfrm>
                  <a:off x="6679366" y="4033238"/>
                  <a:ext cx="733109" cy="461665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square">
                  <a:spAutoFit/>
                </a:bodyPr>
                <a:lstStyle/>
                <a:p>
                  <a:pPr algn="ctr"/>
                  <a:r>
                    <a:rPr kumimoji="1" lang="en-US" altLang="zh-CN" sz="1200" b="1" dirty="0"/>
                    <a:t>Database</a:t>
                  </a:r>
                </a:p>
                <a:p>
                  <a:pPr algn="ctr"/>
                  <a:r>
                    <a:rPr kumimoji="1" lang="en-US" altLang="zh-CN" sz="1200" dirty="0"/>
                    <a:t>user, price</a:t>
                  </a:r>
                  <a:endParaRPr kumimoji="1" lang="zh-CN" altLang="en-US" sz="1200" dirty="0"/>
                </a:p>
              </p:txBody>
            </p:sp>
          </p:grpSp>
        </p:grpSp>
        <p:cxnSp>
          <p:nvCxnSpPr>
            <p:cNvPr id="45" name="直线连接符 44">
              <a:extLst>
                <a:ext uri="{FF2B5EF4-FFF2-40B4-BE49-F238E27FC236}">
                  <a16:creationId xmlns:a16="http://schemas.microsoft.com/office/drawing/2014/main" id="{E039F92C-D0B3-754A-8599-7F6D39381DF4}"/>
                </a:ext>
              </a:extLst>
            </p:cNvPr>
            <p:cNvCxnSpPr>
              <a:cxnSpLocks/>
            </p:cNvCxnSpPr>
            <p:nvPr/>
          </p:nvCxnSpPr>
          <p:spPr>
            <a:xfrm>
              <a:off x="5645427" y="3793604"/>
              <a:ext cx="3081303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47" name="矩形 46">
              <a:extLst>
                <a:ext uri="{FF2B5EF4-FFF2-40B4-BE49-F238E27FC236}">
                  <a16:creationId xmlns:a16="http://schemas.microsoft.com/office/drawing/2014/main" id="{DF57DD0F-F35E-2243-9CE6-A038FB0AC209}"/>
                </a:ext>
              </a:extLst>
            </p:cNvPr>
            <p:cNvSpPr/>
            <p:nvPr/>
          </p:nvSpPr>
          <p:spPr>
            <a:xfrm>
              <a:off x="6897697" y="3066734"/>
              <a:ext cx="492443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2400" dirty="0"/>
                <a:t>…</a:t>
              </a:r>
              <a:endParaRPr lang="zh-CN" altLang="en-US" sz="2400" dirty="0"/>
            </a:p>
          </p:txBody>
        </p:sp>
        <p:sp>
          <p:nvSpPr>
            <p:cNvPr id="48" name="矩形 47">
              <a:extLst>
                <a:ext uri="{FF2B5EF4-FFF2-40B4-BE49-F238E27FC236}">
                  <a16:creationId xmlns:a16="http://schemas.microsoft.com/office/drawing/2014/main" id="{84933A48-1FAB-664C-B70F-33CE44129D2C}"/>
                </a:ext>
              </a:extLst>
            </p:cNvPr>
            <p:cNvSpPr/>
            <p:nvPr/>
          </p:nvSpPr>
          <p:spPr>
            <a:xfrm>
              <a:off x="6151448" y="3812226"/>
              <a:ext cx="2064989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/>
                <a:t>Distributed database</a:t>
              </a:r>
              <a:endParaRPr lang="zh-CN" altLang="en-US" sz="1600" dirty="0"/>
            </a:p>
          </p:txBody>
        </p:sp>
      </p:grpSp>
      <p:grpSp>
        <p:nvGrpSpPr>
          <p:cNvPr id="67" name="组合 66">
            <a:extLst>
              <a:ext uri="{FF2B5EF4-FFF2-40B4-BE49-F238E27FC236}">
                <a16:creationId xmlns:a16="http://schemas.microsoft.com/office/drawing/2014/main" id="{655A47CD-C52C-7344-A0F0-C43B60EE8C51}"/>
              </a:ext>
            </a:extLst>
          </p:cNvPr>
          <p:cNvGrpSpPr/>
          <p:nvPr/>
        </p:nvGrpSpPr>
        <p:grpSpPr>
          <a:xfrm>
            <a:off x="5383207" y="1199766"/>
            <a:ext cx="3704912" cy="1076455"/>
            <a:chOff x="5248883" y="1420516"/>
            <a:chExt cx="3704912" cy="1076455"/>
          </a:xfrm>
        </p:grpSpPr>
        <p:grpSp>
          <p:nvGrpSpPr>
            <p:cNvPr id="63" name="组合 62">
              <a:extLst>
                <a:ext uri="{FF2B5EF4-FFF2-40B4-BE49-F238E27FC236}">
                  <a16:creationId xmlns:a16="http://schemas.microsoft.com/office/drawing/2014/main" id="{0049526E-9C02-8847-9DCE-75B4DA1A35B8}"/>
                </a:ext>
              </a:extLst>
            </p:cNvPr>
            <p:cNvGrpSpPr/>
            <p:nvPr/>
          </p:nvGrpSpPr>
          <p:grpSpPr>
            <a:xfrm>
              <a:off x="5248883" y="1420516"/>
              <a:ext cx="3704912" cy="608773"/>
              <a:chOff x="5248883" y="1420516"/>
              <a:chExt cx="3704912" cy="608773"/>
            </a:xfrm>
          </p:grpSpPr>
          <p:grpSp>
            <p:nvGrpSpPr>
              <p:cNvPr id="50" name="组合 49">
                <a:extLst>
                  <a:ext uri="{FF2B5EF4-FFF2-40B4-BE49-F238E27FC236}">
                    <a16:creationId xmlns:a16="http://schemas.microsoft.com/office/drawing/2014/main" id="{A6290FE6-7B28-B041-9700-797D1A665E30}"/>
                  </a:ext>
                </a:extLst>
              </p:cNvPr>
              <p:cNvGrpSpPr/>
              <p:nvPr/>
            </p:nvGrpSpPr>
            <p:grpSpPr>
              <a:xfrm>
                <a:off x="5248883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1" name="梯形 50">
                  <a:extLst>
                    <a:ext uri="{FF2B5EF4-FFF2-40B4-BE49-F238E27FC236}">
                      <a16:creationId xmlns:a16="http://schemas.microsoft.com/office/drawing/2014/main" id="{633EA070-08CE-304E-957A-19FE29FDC7D7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2" name="矩形 51">
                  <a:extLst>
                    <a:ext uri="{FF2B5EF4-FFF2-40B4-BE49-F238E27FC236}">
                      <a16:creationId xmlns:a16="http://schemas.microsoft.com/office/drawing/2014/main" id="{FEB742FE-0674-4240-95B8-E898D1C70E2D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3" name="矩形 52">
                  <a:extLst>
                    <a:ext uri="{FF2B5EF4-FFF2-40B4-BE49-F238E27FC236}">
                      <a16:creationId xmlns:a16="http://schemas.microsoft.com/office/drawing/2014/main" id="{E262782E-9207-F04A-A5EC-307E2C4E191B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4" name="组合 53">
                <a:extLst>
                  <a:ext uri="{FF2B5EF4-FFF2-40B4-BE49-F238E27FC236}">
                    <a16:creationId xmlns:a16="http://schemas.microsoft.com/office/drawing/2014/main" id="{5563B8AC-DE7B-7D4B-8357-A076C2B4CFE5}"/>
                  </a:ext>
                </a:extLst>
              </p:cNvPr>
              <p:cNvGrpSpPr/>
              <p:nvPr/>
            </p:nvGrpSpPr>
            <p:grpSpPr>
              <a:xfrm>
                <a:off x="6350866" y="1424862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5" name="梯形 54">
                  <a:extLst>
                    <a:ext uri="{FF2B5EF4-FFF2-40B4-BE49-F238E27FC236}">
                      <a16:creationId xmlns:a16="http://schemas.microsoft.com/office/drawing/2014/main" id="{BFA1B711-F7B1-D74B-8EC7-258D6A5D843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56" name="矩形 55">
                  <a:extLst>
                    <a:ext uri="{FF2B5EF4-FFF2-40B4-BE49-F238E27FC236}">
                      <a16:creationId xmlns:a16="http://schemas.microsoft.com/office/drawing/2014/main" id="{96373344-E07C-9B4D-B0EA-FF19D8963E36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57" name="矩形 56">
                  <a:extLst>
                    <a:ext uri="{FF2B5EF4-FFF2-40B4-BE49-F238E27FC236}">
                      <a16:creationId xmlns:a16="http://schemas.microsoft.com/office/drawing/2014/main" id="{3E597C7E-5C7C-8D44-B974-9E19AC44006C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grpSp>
            <p:nvGrpSpPr>
              <p:cNvPr id="58" name="组合 57">
                <a:extLst>
                  <a:ext uri="{FF2B5EF4-FFF2-40B4-BE49-F238E27FC236}">
                    <a16:creationId xmlns:a16="http://schemas.microsoft.com/office/drawing/2014/main" id="{6B0BC6C6-FF3B-E24B-A903-48343EB9449E}"/>
                  </a:ext>
                </a:extLst>
              </p:cNvPr>
              <p:cNvGrpSpPr/>
              <p:nvPr/>
            </p:nvGrpSpPr>
            <p:grpSpPr>
              <a:xfrm>
                <a:off x="7738398" y="1420516"/>
                <a:ext cx="1215397" cy="604427"/>
                <a:chOff x="4705349" y="3308267"/>
                <a:chExt cx="1215397" cy="604427"/>
              </a:xfrm>
            </p:grpSpPr>
            <p:sp>
              <p:nvSpPr>
                <p:cNvPr id="59" name="梯形 58">
                  <a:extLst>
                    <a:ext uri="{FF2B5EF4-FFF2-40B4-BE49-F238E27FC236}">
                      <a16:creationId xmlns:a16="http://schemas.microsoft.com/office/drawing/2014/main" id="{639C8129-0557-974A-8CEA-1BF6051660FC}"/>
                    </a:ext>
                  </a:extLst>
                </p:cNvPr>
                <p:cNvSpPr/>
                <p:nvPr/>
              </p:nvSpPr>
              <p:spPr>
                <a:xfrm>
                  <a:off x="4857850" y="3506191"/>
                  <a:ext cx="910397" cy="406503"/>
                </a:xfrm>
                <a:prstGeom prst="trapezoid">
                  <a:avLst/>
                </a:prstGeom>
                <a:solidFill>
                  <a:schemeClr val="bg1"/>
                </a:solidFill>
                <a:ln w="12700">
                  <a:solidFill>
                    <a:schemeClr val="tx1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kumimoji="1" lang="zh-CN" altLang="en-US">
                    <a:solidFill>
                      <a:schemeClr val="accent6"/>
                    </a:solidFill>
                  </a:endParaRPr>
                </a:p>
              </p:txBody>
            </p:sp>
            <p:sp>
              <p:nvSpPr>
                <p:cNvPr id="60" name="矩形 59">
                  <a:extLst>
                    <a:ext uri="{FF2B5EF4-FFF2-40B4-BE49-F238E27FC236}">
                      <a16:creationId xmlns:a16="http://schemas.microsoft.com/office/drawing/2014/main" id="{B57CD5B1-A9F2-E94A-83D9-56959E854C78}"/>
                    </a:ext>
                  </a:extLst>
                </p:cNvPr>
                <p:cNvSpPr/>
                <p:nvPr/>
              </p:nvSpPr>
              <p:spPr>
                <a:xfrm>
                  <a:off x="4896935" y="3566708"/>
                  <a:ext cx="792204" cy="276999"/>
                </a:xfrm>
                <a:prstGeom prst="rect">
                  <a:avLst/>
                </a:prstGeom>
              </p:spPr>
              <p:txBody>
                <a:bodyPr wrap="none">
                  <a:spAutoFit/>
                </a:bodyPr>
                <a:lstStyle/>
                <a:p>
                  <a:pPr algn="ctr"/>
                  <a:r>
                    <a:rPr kumimoji="1" lang="en-US" altLang="zh-CN" sz="1200" b="1" dirty="0">
                      <a:solidFill>
                        <a:schemeClr val="accent6"/>
                      </a:solidFill>
                    </a:rPr>
                    <a:t>Caching</a:t>
                  </a:r>
                </a:p>
              </p:txBody>
            </p:sp>
            <p:sp>
              <p:nvSpPr>
                <p:cNvPr id="61" name="矩形 60">
                  <a:extLst>
                    <a:ext uri="{FF2B5EF4-FFF2-40B4-BE49-F238E27FC236}">
                      <a16:creationId xmlns:a16="http://schemas.microsoft.com/office/drawing/2014/main" id="{D1F82572-618E-2542-8CE7-8CF2FE750D21}"/>
                    </a:ext>
                  </a:extLst>
                </p:cNvPr>
                <p:cNvSpPr/>
                <p:nvPr/>
              </p:nvSpPr>
              <p:spPr>
                <a:xfrm>
                  <a:off x="4705349" y="3308267"/>
                  <a:ext cx="1215397" cy="276999"/>
                </a:xfrm>
                <a:prstGeom prst="rect">
                  <a:avLst/>
                </a:prstGeom>
                <a:solidFill>
                  <a:schemeClr val="bg1"/>
                </a:solidFill>
              </p:spPr>
              <p:txBody>
                <a:bodyPr wrap="none">
                  <a:spAutoFit/>
                </a:bodyPr>
                <a:lstStyle/>
                <a:p>
                  <a:r>
                    <a:rPr kumimoji="1" lang="en-US" altLang="zh-CN" sz="1200" dirty="0">
                      <a:solidFill>
                        <a:schemeClr val="accent6"/>
                      </a:solidFill>
                    </a:rPr>
                    <a:t>Caching server</a:t>
                  </a:r>
                  <a:endParaRPr lang="zh-CN" altLang="en-US" sz="1200" dirty="0">
                    <a:solidFill>
                      <a:schemeClr val="accent6"/>
                    </a:solidFill>
                  </a:endParaRPr>
                </a:p>
              </p:txBody>
            </p:sp>
          </p:grpSp>
          <p:sp>
            <p:nvSpPr>
              <p:cNvPr id="62" name="矩形 61">
                <a:extLst>
                  <a:ext uri="{FF2B5EF4-FFF2-40B4-BE49-F238E27FC236}">
                    <a16:creationId xmlns:a16="http://schemas.microsoft.com/office/drawing/2014/main" id="{0933B426-38CD-DA4B-B42C-15B0E429ABC0}"/>
                  </a:ext>
                </a:extLst>
              </p:cNvPr>
              <p:cNvSpPr/>
              <p:nvPr/>
            </p:nvSpPr>
            <p:spPr>
              <a:xfrm>
                <a:off x="7415910" y="1502122"/>
                <a:ext cx="492443" cy="461665"/>
              </a:xfrm>
              <a:prstGeom prst="rect">
                <a:avLst/>
              </a:prstGeom>
              <a:noFill/>
            </p:spPr>
            <p:txBody>
              <a:bodyPr wrap="none">
                <a:spAutoFit/>
              </a:bodyPr>
              <a:lstStyle/>
              <a:p>
                <a:r>
                  <a:rPr kumimoji="1" lang="en-US" altLang="zh-CN" sz="2400" dirty="0">
                    <a:solidFill>
                      <a:schemeClr val="accent6"/>
                    </a:solidFill>
                  </a:rPr>
                  <a:t>…</a:t>
                </a:r>
                <a:endParaRPr lang="zh-CN" altLang="en-US" sz="2400" dirty="0">
                  <a:solidFill>
                    <a:schemeClr val="accent6"/>
                  </a:solidFill>
                </a:endParaRPr>
              </a:p>
            </p:txBody>
          </p:sp>
        </p:grpSp>
        <p:cxnSp>
          <p:nvCxnSpPr>
            <p:cNvPr id="64" name="直线连接符 63">
              <a:extLst>
                <a:ext uri="{FF2B5EF4-FFF2-40B4-BE49-F238E27FC236}">
                  <a16:creationId xmlns:a16="http://schemas.microsoft.com/office/drawing/2014/main" id="{382746F2-7425-FD44-9653-E9EAE1662529}"/>
                </a:ext>
              </a:extLst>
            </p:cNvPr>
            <p:cNvCxnSpPr>
              <a:cxnSpLocks/>
            </p:cNvCxnSpPr>
            <p:nvPr/>
          </p:nvCxnSpPr>
          <p:spPr>
            <a:xfrm>
              <a:off x="5308749" y="2137420"/>
              <a:ext cx="3645046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66" name="矩形 65">
              <a:extLst>
                <a:ext uri="{FF2B5EF4-FFF2-40B4-BE49-F238E27FC236}">
                  <a16:creationId xmlns:a16="http://schemas.microsoft.com/office/drawing/2014/main" id="{AEC58762-3B38-1944-BFB4-2A1A74CACFD1}"/>
                </a:ext>
              </a:extLst>
            </p:cNvPr>
            <p:cNvSpPr/>
            <p:nvPr/>
          </p:nvSpPr>
          <p:spPr>
            <a:xfrm>
              <a:off x="6027005" y="2158417"/>
              <a:ext cx="1927131" cy="338554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600" dirty="0">
                  <a:solidFill>
                    <a:schemeClr val="accent6"/>
                  </a:solidFill>
                </a:rPr>
                <a:t>Distributed caching</a:t>
              </a:r>
              <a:endParaRPr lang="zh-CN" altLang="en-US" sz="16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94" name="组合 93">
            <a:extLst>
              <a:ext uri="{FF2B5EF4-FFF2-40B4-BE49-F238E27FC236}">
                <a16:creationId xmlns:a16="http://schemas.microsoft.com/office/drawing/2014/main" id="{679EA17D-E345-284E-B32B-488BFA689030}"/>
              </a:ext>
            </a:extLst>
          </p:cNvPr>
          <p:cNvGrpSpPr/>
          <p:nvPr/>
        </p:nvGrpSpPr>
        <p:grpSpPr>
          <a:xfrm>
            <a:off x="2236116" y="3199271"/>
            <a:ext cx="768261" cy="2146974"/>
            <a:chOff x="3096000" y="3119298"/>
            <a:chExt cx="768261" cy="2146974"/>
          </a:xfrm>
        </p:grpSpPr>
        <p:sp>
          <p:nvSpPr>
            <p:cNvPr id="68" name="矩形 67">
              <a:extLst>
                <a:ext uri="{FF2B5EF4-FFF2-40B4-BE49-F238E27FC236}">
                  <a16:creationId xmlns:a16="http://schemas.microsoft.com/office/drawing/2014/main" id="{E6723146-8EB2-CF4C-B0F4-257964AF79F2}"/>
                </a:ext>
              </a:extLst>
            </p:cNvPr>
            <p:cNvSpPr/>
            <p:nvPr/>
          </p:nvSpPr>
          <p:spPr>
            <a:xfrm>
              <a:off x="3096000" y="3119298"/>
              <a:ext cx="725111" cy="2146974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tailEnd type="arrow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grpSp>
          <p:nvGrpSpPr>
            <p:cNvPr id="69" name="组合 68">
              <a:extLst>
                <a:ext uri="{FF2B5EF4-FFF2-40B4-BE49-F238E27FC236}">
                  <a16:creationId xmlns:a16="http://schemas.microsoft.com/office/drawing/2014/main" id="{2C3CEF28-2579-DD43-9CCC-59314B8976F0}"/>
                </a:ext>
              </a:extLst>
            </p:cNvPr>
            <p:cNvGrpSpPr/>
            <p:nvPr/>
          </p:nvGrpSpPr>
          <p:grpSpPr>
            <a:xfrm rot="5400000">
              <a:off x="2988299" y="3437380"/>
              <a:ext cx="690955" cy="180000"/>
              <a:chOff x="4884739" y="2696400"/>
              <a:chExt cx="690955" cy="180000"/>
            </a:xfrm>
          </p:grpSpPr>
          <p:sp>
            <p:nvSpPr>
              <p:cNvPr id="70" name="矩形 69">
                <a:extLst>
                  <a:ext uri="{FF2B5EF4-FFF2-40B4-BE49-F238E27FC236}">
                    <a16:creationId xmlns:a16="http://schemas.microsoft.com/office/drawing/2014/main" id="{E0F9F0AF-CE12-484F-91B3-E3DE0BD0819A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1" name="矩形 70">
                <a:extLst>
                  <a:ext uri="{FF2B5EF4-FFF2-40B4-BE49-F238E27FC236}">
                    <a16:creationId xmlns:a16="http://schemas.microsoft.com/office/drawing/2014/main" id="{6B406DB9-FC35-6645-8D8F-3DDA229189F0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2" name="矩形 71">
                <a:extLst>
                  <a:ext uri="{FF2B5EF4-FFF2-40B4-BE49-F238E27FC236}">
                    <a16:creationId xmlns:a16="http://schemas.microsoft.com/office/drawing/2014/main" id="{F22369A5-BF57-1D4F-B917-34569BBC224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73" name="组合 72">
              <a:extLst>
                <a:ext uri="{FF2B5EF4-FFF2-40B4-BE49-F238E27FC236}">
                  <a16:creationId xmlns:a16="http://schemas.microsoft.com/office/drawing/2014/main" id="{FB8E4386-7B4F-864B-A886-CA4FE401E797}"/>
                </a:ext>
              </a:extLst>
            </p:cNvPr>
            <p:cNvGrpSpPr/>
            <p:nvPr/>
          </p:nvGrpSpPr>
          <p:grpSpPr>
            <a:xfrm rot="5400000">
              <a:off x="3219367" y="3437381"/>
              <a:ext cx="690955" cy="180000"/>
              <a:chOff x="4884739" y="2696400"/>
              <a:chExt cx="690955" cy="180000"/>
            </a:xfrm>
          </p:grpSpPr>
          <p:sp>
            <p:nvSpPr>
              <p:cNvPr id="74" name="矩形 73">
                <a:extLst>
                  <a:ext uri="{FF2B5EF4-FFF2-40B4-BE49-F238E27FC236}">
                    <a16:creationId xmlns:a16="http://schemas.microsoft.com/office/drawing/2014/main" id="{BBFC6B61-5C4D-BC44-8004-017035448507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5" name="矩形 74">
                <a:extLst>
                  <a:ext uri="{FF2B5EF4-FFF2-40B4-BE49-F238E27FC236}">
                    <a16:creationId xmlns:a16="http://schemas.microsoft.com/office/drawing/2014/main" id="{246187C0-35C2-C246-9F4A-E5417FEE7AE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76" name="矩形 75">
                <a:extLst>
                  <a:ext uri="{FF2B5EF4-FFF2-40B4-BE49-F238E27FC236}">
                    <a16:creationId xmlns:a16="http://schemas.microsoft.com/office/drawing/2014/main" id="{F9331AE6-D4DD-FE4B-AA09-BB5A22BBC23E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5" name="组合 84">
              <a:extLst>
                <a:ext uri="{FF2B5EF4-FFF2-40B4-BE49-F238E27FC236}">
                  <a16:creationId xmlns:a16="http://schemas.microsoft.com/office/drawing/2014/main" id="{29379095-8FE5-2F4B-A68E-1784DF85FC0A}"/>
                </a:ext>
              </a:extLst>
            </p:cNvPr>
            <p:cNvGrpSpPr/>
            <p:nvPr/>
          </p:nvGrpSpPr>
          <p:grpSpPr>
            <a:xfrm rot="5400000">
              <a:off x="2988299" y="4762203"/>
              <a:ext cx="690955" cy="180000"/>
              <a:chOff x="4884739" y="2696400"/>
              <a:chExt cx="690955" cy="180000"/>
            </a:xfrm>
          </p:grpSpPr>
          <p:sp>
            <p:nvSpPr>
              <p:cNvPr id="86" name="矩形 85">
                <a:extLst>
                  <a:ext uri="{FF2B5EF4-FFF2-40B4-BE49-F238E27FC236}">
                    <a16:creationId xmlns:a16="http://schemas.microsoft.com/office/drawing/2014/main" id="{0D2522E0-4206-A643-AE89-9A6B4EB0DD19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7" name="矩形 86">
                <a:extLst>
                  <a:ext uri="{FF2B5EF4-FFF2-40B4-BE49-F238E27FC236}">
                    <a16:creationId xmlns:a16="http://schemas.microsoft.com/office/drawing/2014/main" id="{9698B6F6-D843-E545-B57B-9B95C847BB0D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88" name="矩形 87">
                <a:extLst>
                  <a:ext uri="{FF2B5EF4-FFF2-40B4-BE49-F238E27FC236}">
                    <a16:creationId xmlns:a16="http://schemas.microsoft.com/office/drawing/2014/main" id="{5AA85EA1-2AE0-7741-BE58-B578E926D2D6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grpSp>
          <p:nvGrpSpPr>
            <p:cNvPr id="89" name="组合 88">
              <a:extLst>
                <a:ext uri="{FF2B5EF4-FFF2-40B4-BE49-F238E27FC236}">
                  <a16:creationId xmlns:a16="http://schemas.microsoft.com/office/drawing/2014/main" id="{665ECE32-AAAC-0E45-BC2E-6A1A50A26F3A}"/>
                </a:ext>
              </a:extLst>
            </p:cNvPr>
            <p:cNvGrpSpPr/>
            <p:nvPr/>
          </p:nvGrpSpPr>
          <p:grpSpPr>
            <a:xfrm rot="5400000">
              <a:off x="3219367" y="4762204"/>
              <a:ext cx="690955" cy="180000"/>
              <a:chOff x="4884739" y="2696400"/>
              <a:chExt cx="690955" cy="180000"/>
            </a:xfrm>
          </p:grpSpPr>
          <p:sp>
            <p:nvSpPr>
              <p:cNvPr id="90" name="矩形 89">
                <a:extLst>
                  <a:ext uri="{FF2B5EF4-FFF2-40B4-BE49-F238E27FC236}">
                    <a16:creationId xmlns:a16="http://schemas.microsoft.com/office/drawing/2014/main" id="{119E4D7D-D602-F849-8287-F5DB9333753E}"/>
                  </a:ext>
                </a:extLst>
              </p:cNvPr>
              <p:cNvSpPr/>
              <p:nvPr/>
            </p:nvSpPr>
            <p:spPr>
              <a:xfrm>
                <a:off x="4884739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1" name="矩形 90">
                <a:extLst>
                  <a:ext uri="{FF2B5EF4-FFF2-40B4-BE49-F238E27FC236}">
                    <a16:creationId xmlns:a16="http://schemas.microsoft.com/office/drawing/2014/main" id="{EA5462B7-5DEF-2343-BE37-EABBA3E37AA8}"/>
                  </a:ext>
                </a:extLst>
              </p:cNvPr>
              <p:cNvSpPr/>
              <p:nvPr/>
            </p:nvSpPr>
            <p:spPr>
              <a:xfrm>
                <a:off x="5135696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  <p:sp>
            <p:nvSpPr>
              <p:cNvPr id="92" name="矩形 91">
                <a:extLst>
                  <a:ext uri="{FF2B5EF4-FFF2-40B4-BE49-F238E27FC236}">
                    <a16:creationId xmlns:a16="http://schemas.microsoft.com/office/drawing/2014/main" id="{486D7C86-DF7E-DA48-8904-81267A678A7F}"/>
                  </a:ext>
                </a:extLst>
              </p:cNvPr>
              <p:cNvSpPr/>
              <p:nvPr/>
            </p:nvSpPr>
            <p:spPr>
              <a:xfrm>
                <a:off x="5395694" y="2696400"/>
                <a:ext cx="180000" cy="180000"/>
              </a:xfrm>
              <a:prstGeom prst="rect">
                <a:avLst/>
              </a:prstGeom>
              <a:noFill/>
              <a:ln w="12700">
                <a:solidFill>
                  <a:schemeClr val="tx1"/>
                </a:solidFill>
                <a:tailEnd type="arrow" w="lg" len="lg"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kumimoji="1" lang="zh-CN" altLang="en-US"/>
              </a:p>
            </p:txBody>
          </p:sp>
        </p:grpSp>
        <p:sp>
          <p:nvSpPr>
            <p:cNvPr id="93" name="矩形 92">
              <a:extLst>
                <a:ext uri="{FF2B5EF4-FFF2-40B4-BE49-F238E27FC236}">
                  <a16:creationId xmlns:a16="http://schemas.microsoft.com/office/drawing/2014/main" id="{3D052E93-10D3-1949-9AC2-D730557DC529}"/>
                </a:ext>
              </a:extLst>
            </p:cNvPr>
            <p:cNvSpPr/>
            <p:nvPr/>
          </p:nvSpPr>
          <p:spPr>
            <a:xfrm>
              <a:off x="3126559" y="4015893"/>
              <a:ext cx="737702" cy="461665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Load</a:t>
              </a:r>
            </a:p>
            <a:p>
              <a:r>
                <a:rPr kumimoji="1" lang="en-US" altLang="zh-CN" sz="1200" dirty="0">
                  <a:solidFill>
                    <a:srgbClr val="000000"/>
                  </a:solidFill>
                </a:rPr>
                <a:t>Balance</a:t>
              </a:r>
              <a:endParaRPr lang="zh-CN" altLang="en-US" sz="1200" dirty="0"/>
            </a:p>
          </p:txBody>
        </p:sp>
      </p:grpSp>
      <p:grpSp>
        <p:nvGrpSpPr>
          <p:cNvPr id="95" name="组合 94">
            <a:extLst>
              <a:ext uri="{FF2B5EF4-FFF2-40B4-BE49-F238E27FC236}">
                <a16:creationId xmlns:a16="http://schemas.microsoft.com/office/drawing/2014/main" id="{CAD7F6FF-8A91-AE4B-BAEC-6932407C43F3}"/>
              </a:ext>
            </a:extLst>
          </p:cNvPr>
          <p:cNvGrpSpPr/>
          <p:nvPr/>
        </p:nvGrpSpPr>
        <p:grpSpPr>
          <a:xfrm>
            <a:off x="3302994" y="2814021"/>
            <a:ext cx="1703228" cy="1049410"/>
            <a:chOff x="5882155" y="4329138"/>
            <a:chExt cx="1703228" cy="1049410"/>
          </a:xfrm>
        </p:grpSpPr>
        <p:sp>
          <p:nvSpPr>
            <p:cNvPr id="96" name="矩形 95">
              <a:extLst>
                <a:ext uri="{FF2B5EF4-FFF2-40B4-BE49-F238E27FC236}">
                  <a16:creationId xmlns:a16="http://schemas.microsoft.com/office/drawing/2014/main" id="{2E49C364-B8BA-6449-A661-ED21CC349A6C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97" name="圆角矩形 96">
              <a:extLst>
                <a:ext uri="{FF2B5EF4-FFF2-40B4-BE49-F238E27FC236}">
                  <a16:creationId xmlns:a16="http://schemas.microsoft.com/office/drawing/2014/main" id="{FBD61F8B-7C0E-174D-9459-45345C127C82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#1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generate the page</a:t>
              </a:r>
            </a:p>
          </p:txBody>
        </p:sp>
        <p:sp>
          <p:nvSpPr>
            <p:cNvPr id="98" name="矩形 97">
              <a:extLst>
                <a:ext uri="{FF2B5EF4-FFF2-40B4-BE49-F238E27FC236}">
                  <a16:creationId xmlns:a16="http://schemas.microsoft.com/office/drawing/2014/main" id="{0A6034AD-D619-D14A-98E1-159CEF8C591B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grpSp>
        <p:nvGrpSpPr>
          <p:cNvPr id="110" name="组合 109">
            <a:extLst>
              <a:ext uri="{FF2B5EF4-FFF2-40B4-BE49-F238E27FC236}">
                <a16:creationId xmlns:a16="http://schemas.microsoft.com/office/drawing/2014/main" id="{48A48ED5-9A84-9A44-9771-E0F889B3C91E}"/>
              </a:ext>
            </a:extLst>
          </p:cNvPr>
          <p:cNvGrpSpPr/>
          <p:nvPr/>
        </p:nvGrpSpPr>
        <p:grpSpPr>
          <a:xfrm>
            <a:off x="3270533" y="4048243"/>
            <a:ext cx="1703228" cy="1049410"/>
            <a:chOff x="5882155" y="4329138"/>
            <a:chExt cx="1703228" cy="1049410"/>
          </a:xfrm>
        </p:grpSpPr>
        <p:sp>
          <p:nvSpPr>
            <p:cNvPr id="111" name="矩形 110">
              <a:extLst>
                <a:ext uri="{FF2B5EF4-FFF2-40B4-BE49-F238E27FC236}">
                  <a16:creationId xmlns:a16="http://schemas.microsoft.com/office/drawing/2014/main" id="{F30AB55A-2691-EF48-A482-BC41654BA740}"/>
                </a:ext>
              </a:extLst>
            </p:cNvPr>
            <p:cNvSpPr/>
            <p:nvPr/>
          </p:nvSpPr>
          <p:spPr>
            <a:xfrm>
              <a:off x="5882155" y="4329138"/>
              <a:ext cx="1703228" cy="900443"/>
            </a:xfrm>
            <a:prstGeom prst="rect">
              <a:avLst/>
            </a:prstGeom>
            <a:solidFill>
              <a:schemeClr val="bg1"/>
            </a:solidFill>
            <a:ln w="635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 sz="1200" dirty="0">
                <a:solidFill>
                  <a:schemeClr val="accent6"/>
                </a:solidFill>
              </a:endParaRPr>
            </a:p>
          </p:txBody>
        </p:sp>
        <p:sp>
          <p:nvSpPr>
            <p:cNvPr id="112" name="圆角矩形 111">
              <a:extLst>
                <a:ext uri="{FF2B5EF4-FFF2-40B4-BE49-F238E27FC236}">
                  <a16:creationId xmlns:a16="http://schemas.microsoft.com/office/drawing/2014/main" id="{14F6D9ED-74C9-6C44-8651-1A8BB432554D}"/>
                </a:ext>
              </a:extLst>
            </p:cNvPr>
            <p:cNvSpPr/>
            <p:nvPr/>
          </p:nvSpPr>
          <p:spPr>
            <a:xfrm>
              <a:off x="5919232" y="4422093"/>
              <a:ext cx="1564153" cy="643256"/>
            </a:xfrm>
            <a:prstGeom prst="roundRect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kumimoji="1" lang="en-US" altLang="zh-CN" sz="1200" b="1" dirty="0">
                  <a:solidFill>
                    <a:schemeClr val="accent6"/>
                  </a:solidFill>
                </a:rPr>
                <a:t>Application #2</a:t>
              </a:r>
            </a:p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add the order</a:t>
              </a:r>
            </a:p>
          </p:txBody>
        </p:sp>
        <p:sp>
          <p:nvSpPr>
            <p:cNvPr id="113" name="矩形 112">
              <a:extLst>
                <a:ext uri="{FF2B5EF4-FFF2-40B4-BE49-F238E27FC236}">
                  <a16:creationId xmlns:a16="http://schemas.microsoft.com/office/drawing/2014/main" id="{B6A8D56D-91CD-4E40-B1F1-1DA733B4F71A}"/>
                </a:ext>
              </a:extLst>
            </p:cNvPr>
            <p:cNvSpPr/>
            <p:nvPr/>
          </p:nvSpPr>
          <p:spPr>
            <a:xfrm>
              <a:off x="5999834" y="5101549"/>
              <a:ext cx="1402948" cy="276999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sz="1200" dirty="0">
                  <a:solidFill>
                    <a:schemeClr val="accent6"/>
                  </a:solidFill>
                </a:rPr>
                <a:t>Application server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116" name="矩形 115">
            <a:extLst>
              <a:ext uri="{FF2B5EF4-FFF2-40B4-BE49-F238E27FC236}">
                <a16:creationId xmlns:a16="http://schemas.microsoft.com/office/drawing/2014/main" id="{ED38AE4B-AB97-8349-88BB-BBD0BC56AE0A}"/>
              </a:ext>
            </a:extLst>
          </p:cNvPr>
          <p:cNvSpPr/>
          <p:nvPr/>
        </p:nvSpPr>
        <p:spPr>
          <a:xfrm rot="5400000">
            <a:off x="398422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chemeClr val="accent6"/>
                </a:solidFill>
              </a:rPr>
              <a:t>…</a:t>
            </a:r>
            <a:endParaRPr lang="zh-CN" altLang="en-US" sz="2400" dirty="0">
              <a:solidFill>
                <a:schemeClr val="accent6"/>
              </a:solidFill>
            </a:endParaRPr>
          </a:p>
        </p:txBody>
      </p:sp>
      <p:cxnSp>
        <p:nvCxnSpPr>
          <p:cNvPr id="32" name="直线连接符 31">
            <a:extLst>
              <a:ext uri="{FF2B5EF4-FFF2-40B4-BE49-F238E27FC236}">
                <a16:creationId xmlns:a16="http://schemas.microsoft.com/office/drawing/2014/main" id="{62CFE7A8-456B-BE4A-9CAA-BFE9F9C7F29D}"/>
              </a:ext>
            </a:extLst>
          </p:cNvPr>
          <p:cNvCxnSpPr>
            <a:cxnSpLocks/>
          </p:cNvCxnSpPr>
          <p:nvPr/>
        </p:nvCxnSpPr>
        <p:spPr>
          <a:xfrm>
            <a:off x="1979712" y="2706957"/>
            <a:ext cx="0" cy="358645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7" name="直线连接符 76">
            <a:extLst>
              <a:ext uri="{FF2B5EF4-FFF2-40B4-BE49-F238E27FC236}">
                <a16:creationId xmlns:a16="http://schemas.microsoft.com/office/drawing/2014/main" id="{E1C7E32B-7D55-C346-9A45-BFF03300B8E5}"/>
              </a:ext>
            </a:extLst>
          </p:cNvPr>
          <p:cNvCxnSpPr/>
          <p:nvPr/>
        </p:nvCxnSpPr>
        <p:spPr>
          <a:xfrm>
            <a:off x="1979712" y="2706957"/>
            <a:ext cx="3240360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79" name="直线连接符 78">
            <a:extLst>
              <a:ext uri="{FF2B5EF4-FFF2-40B4-BE49-F238E27FC236}">
                <a16:creationId xmlns:a16="http://schemas.microsoft.com/office/drawing/2014/main" id="{611C8C85-D755-DF40-A021-5F2C5DC03874}"/>
              </a:ext>
            </a:extLst>
          </p:cNvPr>
          <p:cNvCxnSpPr/>
          <p:nvPr/>
        </p:nvCxnSpPr>
        <p:spPr>
          <a:xfrm flipV="1">
            <a:off x="5220072" y="1129308"/>
            <a:ext cx="0" cy="1577649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81" name="直线连接符 80">
            <a:extLst>
              <a:ext uri="{FF2B5EF4-FFF2-40B4-BE49-F238E27FC236}">
                <a16:creationId xmlns:a16="http://schemas.microsoft.com/office/drawing/2014/main" id="{D35B7C9F-3A9D-8842-AF7E-8B9A5A349A27}"/>
              </a:ext>
            </a:extLst>
          </p:cNvPr>
          <p:cNvCxnSpPr/>
          <p:nvPr/>
        </p:nvCxnSpPr>
        <p:spPr>
          <a:xfrm>
            <a:off x="5220072" y="1129308"/>
            <a:ext cx="4392488" cy="0"/>
          </a:xfrm>
          <a:prstGeom prst="line">
            <a:avLst/>
          </a:prstGeom>
          <a:ln w="635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01" name="组合 100">
            <a:extLst>
              <a:ext uri="{FF2B5EF4-FFF2-40B4-BE49-F238E27FC236}">
                <a16:creationId xmlns:a16="http://schemas.microsoft.com/office/drawing/2014/main" id="{5F480364-98F9-7645-9EF1-BAFF5DD2B10D}"/>
              </a:ext>
            </a:extLst>
          </p:cNvPr>
          <p:cNvGrpSpPr/>
          <p:nvPr/>
        </p:nvGrpSpPr>
        <p:grpSpPr>
          <a:xfrm rot="16200000">
            <a:off x="703673" y="3881347"/>
            <a:ext cx="1548280" cy="638043"/>
            <a:chOff x="6020855" y="1361203"/>
            <a:chExt cx="1548280" cy="638043"/>
          </a:xfrm>
        </p:grpSpPr>
        <p:sp>
          <p:nvSpPr>
            <p:cNvPr id="102" name="云形 101">
              <a:extLst>
                <a:ext uri="{FF2B5EF4-FFF2-40B4-BE49-F238E27FC236}">
                  <a16:creationId xmlns:a16="http://schemas.microsoft.com/office/drawing/2014/main" id="{BE8A3EF8-56AB-3448-8B8F-EE59DD71D3EE}"/>
                </a:ext>
              </a:extLst>
            </p:cNvPr>
            <p:cNvSpPr/>
            <p:nvPr/>
          </p:nvSpPr>
          <p:spPr>
            <a:xfrm>
              <a:off x="6020855" y="1361203"/>
              <a:ext cx="1548280" cy="638043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03" name="矩形 102">
              <a:extLst>
                <a:ext uri="{FF2B5EF4-FFF2-40B4-BE49-F238E27FC236}">
                  <a16:creationId xmlns:a16="http://schemas.microsoft.com/office/drawing/2014/main" id="{CADC3DD3-35E0-A74C-8D61-976534E7135A}"/>
                </a:ext>
              </a:extLst>
            </p:cNvPr>
            <p:cNvSpPr/>
            <p:nvPr/>
          </p:nvSpPr>
          <p:spPr>
            <a:xfrm>
              <a:off x="6311529" y="1443038"/>
              <a:ext cx="966931" cy="369332"/>
            </a:xfrm>
            <a:prstGeom prst="rect">
              <a:avLst/>
            </a:prstGeom>
            <a:solidFill>
              <a:schemeClr val="bg1"/>
            </a:solidFill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Internet</a:t>
              </a:r>
              <a:endParaRPr lang="zh-CN" altLang="en-US" dirty="0"/>
            </a:p>
          </p:txBody>
        </p:sp>
      </p:grpSp>
      <p:grpSp>
        <p:nvGrpSpPr>
          <p:cNvPr id="83" name="组合 82">
            <a:extLst>
              <a:ext uri="{FF2B5EF4-FFF2-40B4-BE49-F238E27FC236}">
                <a16:creationId xmlns:a16="http://schemas.microsoft.com/office/drawing/2014/main" id="{F6CADC1D-E4DF-0D4B-A8BB-1F9214EE356E}"/>
              </a:ext>
            </a:extLst>
          </p:cNvPr>
          <p:cNvGrpSpPr/>
          <p:nvPr/>
        </p:nvGrpSpPr>
        <p:grpSpPr>
          <a:xfrm>
            <a:off x="1911161" y="3550232"/>
            <a:ext cx="252000" cy="517828"/>
            <a:chOff x="1735514" y="3550232"/>
            <a:chExt cx="420567" cy="517828"/>
          </a:xfrm>
        </p:grpSpPr>
        <p:cxnSp>
          <p:nvCxnSpPr>
            <p:cNvPr id="104" name="直线箭头连接符 103">
              <a:extLst>
                <a:ext uri="{FF2B5EF4-FFF2-40B4-BE49-F238E27FC236}">
                  <a16:creationId xmlns:a16="http://schemas.microsoft.com/office/drawing/2014/main" id="{05D65598-F0A7-0047-BA18-C55DEADA645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6" name="直线箭头连接符 105">
              <a:extLst>
                <a:ext uri="{FF2B5EF4-FFF2-40B4-BE49-F238E27FC236}">
                  <a16:creationId xmlns:a16="http://schemas.microsoft.com/office/drawing/2014/main" id="{016A3FED-70D7-BA47-9584-E3EE6525F024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7" name="直线箭头连接符 106">
              <a:extLst>
                <a:ext uri="{FF2B5EF4-FFF2-40B4-BE49-F238E27FC236}">
                  <a16:creationId xmlns:a16="http://schemas.microsoft.com/office/drawing/2014/main" id="{2F467B4D-074B-A745-B81A-7629D4389C29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直线箭头连接符 107">
              <a:extLst>
                <a:ext uri="{FF2B5EF4-FFF2-40B4-BE49-F238E27FC236}">
                  <a16:creationId xmlns:a16="http://schemas.microsoft.com/office/drawing/2014/main" id="{221BEB65-A1F4-B244-906A-FA585150DFC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15" name="组合 114">
            <a:extLst>
              <a:ext uri="{FF2B5EF4-FFF2-40B4-BE49-F238E27FC236}">
                <a16:creationId xmlns:a16="http://schemas.microsoft.com/office/drawing/2014/main" id="{BC25CCC5-34C1-4F46-B50E-612F416D41CD}"/>
              </a:ext>
            </a:extLst>
          </p:cNvPr>
          <p:cNvGrpSpPr/>
          <p:nvPr/>
        </p:nvGrpSpPr>
        <p:grpSpPr>
          <a:xfrm>
            <a:off x="1907704" y="4263806"/>
            <a:ext cx="252000" cy="517828"/>
            <a:chOff x="1735514" y="3550232"/>
            <a:chExt cx="420567" cy="517828"/>
          </a:xfrm>
        </p:grpSpPr>
        <p:cxnSp>
          <p:nvCxnSpPr>
            <p:cNvPr id="117" name="直线箭头连接符 116">
              <a:extLst>
                <a:ext uri="{FF2B5EF4-FFF2-40B4-BE49-F238E27FC236}">
                  <a16:creationId xmlns:a16="http://schemas.microsoft.com/office/drawing/2014/main" id="{FE70FE28-178C-CC4B-90C4-9A23874F50F3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550232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8" name="直线箭头连接符 117">
              <a:extLst>
                <a:ext uri="{FF2B5EF4-FFF2-40B4-BE49-F238E27FC236}">
                  <a16:creationId xmlns:a16="http://schemas.microsoft.com/office/drawing/2014/main" id="{A27D1004-3AB4-5341-9B3F-570C7280A3F7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720585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9" name="直线箭头连接符 118">
              <a:extLst>
                <a:ext uri="{FF2B5EF4-FFF2-40B4-BE49-F238E27FC236}">
                  <a16:creationId xmlns:a16="http://schemas.microsoft.com/office/drawing/2014/main" id="{6A9BD2A1-6A8C-1A40-A2B9-5F389427E746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3897707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0" name="直线箭头连接符 119">
              <a:extLst>
                <a:ext uri="{FF2B5EF4-FFF2-40B4-BE49-F238E27FC236}">
                  <a16:creationId xmlns:a16="http://schemas.microsoft.com/office/drawing/2014/main" id="{42EE3A9F-E5A7-2941-B397-FF792A5A26DF}"/>
                </a:ext>
              </a:extLst>
            </p:cNvPr>
            <p:cNvCxnSpPr>
              <a:cxnSpLocks/>
            </p:cNvCxnSpPr>
            <p:nvPr/>
          </p:nvCxnSpPr>
          <p:spPr>
            <a:xfrm>
              <a:off x="1735514" y="4068060"/>
              <a:ext cx="420567" cy="0"/>
            </a:xfrm>
            <a:prstGeom prst="straightConnector1">
              <a:avLst/>
            </a:prstGeom>
            <a:ln w="25400">
              <a:solidFill>
                <a:schemeClr val="tx1"/>
              </a:solidFill>
              <a:tailEnd type="triangle" w="lg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9" name="任意形状 98">
            <a:extLst>
              <a:ext uri="{FF2B5EF4-FFF2-40B4-BE49-F238E27FC236}">
                <a16:creationId xmlns:a16="http://schemas.microsoft.com/office/drawing/2014/main" id="{BE404872-4BC5-A04E-864F-97DDC5DBAA21}"/>
              </a:ext>
            </a:extLst>
          </p:cNvPr>
          <p:cNvSpPr/>
          <p:nvPr/>
        </p:nvSpPr>
        <p:spPr>
          <a:xfrm>
            <a:off x="2675106" y="2972121"/>
            <a:ext cx="680937" cy="425574"/>
          </a:xfrm>
          <a:custGeom>
            <a:avLst/>
            <a:gdLst>
              <a:gd name="connsiteX0" fmla="*/ 0 w 680937"/>
              <a:gd name="connsiteY0" fmla="*/ 403377 h 425574"/>
              <a:gd name="connsiteX1" fmla="*/ 447473 w 680937"/>
              <a:gd name="connsiteY1" fmla="*/ 383922 h 425574"/>
              <a:gd name="connsiteX2" fmla="*/ 379379 w 680937"/>
              <a:gd name="connsiteY2" fmla="*/ 23998 h 425574"/>
              <a:gd name="connsiteX3" fmla="*/ 680937 w 680937"/>
              <a:gd name="connsiteY3" fmla="*/ 62909 h 42557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80937" h="425574">
                <a:moveTo>
                  <a:pt x="0" y="403377"/>
                </a:moveTo>
                <a:cubicBezTo>
                  <a:pt x="192121" y="425264"/>
                  <a:pt x="384243" y="447152"/>
                  <a:pt x="447473" y="383922"/>
                </a:cubicBezTo>
                <a:cubicBezTo>
                  <a:pt x="510703" y="320692"/>
                  <a:pt x="340468" y="77500"/>
                  <a:pt x="379379" y="23998"/>
                </a:cubicBezTo>
                <a:cubicBezTo>
                  <a:pt x="418290" y="-29504"/>
                  <a:pt x="549613" y="16702"/>
                  <a:pt x="680937" y="62909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0" name="任意形状 99">
            <a:extLst>
              <a:ext uri="{FF2B5EF4-FFF2-40B4-BE49-F238E27FC236}">
                <a16:creationId xmlns:a16="http://schemas.microsoft.com/office/drawing/2014/main" id="{4DD1C2E8-AD77-4941-90D9-C47CEDE9A763}"/>
              </a:ext>
            </a:extLst>
          </p:cNvPr>
          <p:cNvSpPr/>
          <p:nvPr/>
        </p:nvSpPr>
        <p:spPr>
          <a:xfrm>
            <a:off x="2733472" y="3533078"/>
            <a:ext cx="671209" cy="1017912"/>
          </a:xfrm>
          <a:custGeom>
            <a:avLst/>
            <a:gdLst>
              <a:gd name="connsiteX0" fmla="*/ 0 w 671209"/>
              <a:gd name="connsiteY0" fmla="*/ 75884 h 1017912"/>
              <a:gd name="connsiteX1" fmla="*/ 291830 w 671209"/>
              <a:gd name="connsiteY1" fmla="*/ 85611 h 1017912"/>
              <a:gd name="connsiteX2" fmla="*/ 340468 w 671209"/>
              <a:gd name="connsiteY2" fmla="*/ 941645 h 1017912"/>
              <a:gd name="connsiteX3" fmla="*/ 671209 w 671209"/>
              <a:gd name="connsiteY3" fmla="*/ 922190 h 101791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671209" h="1017912">
                <a:moveTo>
                  <a:pt x="0" y="75884"/>
                </a:moveTo>
                <a:cubicBezTo>
                  <a:pt x="117542" y="8601"/>
                  <a:pt x="235085" y="-58682"/>
                  <a:pt x="291830" y="85611"/>
                </a:cubicBezTo>
                <a:cubicBezTo>
                  <a:pt x="348575" y="229904"/>
                  <a:pt x="277238" y="802215"/>
                  <a:pt x="340468" y="941645"/>
                </a:cubicBezTo>
                <a:cubicBezTo>
                  <a:pt x="403698" y="1081075"/>
                  <a:pt x="537453" y="1001632"/>
                  <a:pt x="671209" y="92219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05" name="任意形状 104">
            <a:extLst>
              <a:ext uri="{FF2B5EF4-FFF2-40B4-BE49-F238E27FC236}">
                <a16:creationId xmlns:a16="http://schemas.microsoft.com/office/drawing/2014/main" id="{23E173F5-C724-6C41-B86A-D161FDCCA1E5}"/>
              </a:ext>
            </a:extLst>
          </p:cNvPr>
          <p:cNvSpPr/>
          <p:nvPr/>
        </p:nvSpPr>
        <p:spPr>
          <a:xfrm>
            <a:off x="2743200" y="4928179"/>
            <a:ext cx="1215957" cy="488037"/>
          </a:xfrm>
          <a:custGeom>
            <a:avLst/>
            <a:gdLst>
              <a:gd name="connsiteX0" fmla="*/ 0 w 1215957"/>
              <a:gd name="connsiteY0" fmla="*/ 3744 h 488037"/>
              <a:gd name="connsiteX1" fmla="*/ 379379 w 1215957"/>
              <a:gd name="connsiteY1" fmla="*/ 62110 h 488037"/>
              <a:gd name="connsiteX2" fmla="*/ 680936 w 1215957"/>
              <a:gd name="connsiteY2" fmla="*/ 431761 h 488037"/>
              <a:gd name="connsiteX3" fmla="*/ 1215957 w 1215957"/>
              <a:gd name="connsiteY3" fmla="*/ 480400 h 4880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215957" h="488037">
                <a:moveTo>
                  <a:pt x="0" y="3744"/>
                </a:moveTo>
                <a:cubicBezTo>
                  <a:pt x="132945" y="-2741"/>
                  <a:pt x="265890" y="-9226"/>
                  <a:pt x="379379" y="62110"/>
                </a:cubicBezTo>
                <a:cubicBezTo>
                  <a:pt x="492868" y="133446"/>
                  <a:pt x="541506" y="362046"/>
                  <a:pt x="680936" y="431761"/>
                </a:cubicBezTo>
                <a:cubicBezTo>
                  <a:pt x="820366" y="501476"/>
                  <a:pt x="1018161" y="490938"/>
                  <a:pt x="1215957" y="480400"/>
                </a:cubicBezTo>
              </a:path>
            </a:pathLst>
          </a:custGeom>
          <a:noFill/>
          <a:ln w="127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1" name="任意形状 120">
            <a:extLst>
              <a:ext uri="{FF2B5EF4-FFF2-40B4-BE49-F238E27FC236}">
                <a16:creationId xmlns:a16="http://schemas.microsoft.com/office/drawing/2014/main" id="{E0C9AF04-3263-0F47-9EF1-F650C8311800}"/>
              </a:ext>
            </a:extLst>
          </p:cNvPr>
          <p:cNvSpPr/>
          <p:nvPr/>
        </p:nvSpPr>
        <p:spPr>
          <a:xfrm>
            <a:off x="4864086" y="2014176"/>
            <a:ext cx="1283795" cy="1189054"/>
          </a:xfrm>
          <a:custGeom>
            <a:avLst/>
            <a:gdLst>
              <a:gd name="connsiteX0" fmla="*/ 9471 w 1283795"/>
              <a:gd name="connsiteY0" fmla="*/ 1118130 h 1189054"/>
              <a:gd name="connsiteX1" fmla="*/ 67837 w 1283795"/>
              <a:gd name="connsiteY1" fmla="*/ 1127858 h 1189054"/>
              <a:gd name="connsiteX2" fmla="*/ 515310 w 1283795"/>
              <a:gd name="connsiteY2" fmla="*/ 1108403 h 1189054"/>
              <a:gd name="connsiteX3" fmla="*/ 641769 w 1283795"/>
              <a:gd name="connsiteY3" fmla="*/ 106454 h 1189054"/>
              <a:gd name="connsiteX4" fmla="*/ 1283795 w 1283795"/>
              <a:gd name="connsiteY4" fmla="*/ 77271 h 11890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283795" h="1189054">
                <a:moveTo>
                  <a:pt x="9471" y="1118130"/>
                </a:moveTo>
                <a:cubicBezTo>
                  <a:pt x="-3499" y="1123804"/>
                  <a:pt x="-16469" y="1129479"/>
                  <a:pt x="67837" y="1127858"/>
                </a:cubicBezTo>
                <a:cubicBezTo>
                  <a:pt x="152143" y="1126237"/>
                  <a:pt x="419655" y="1278637"/>
                  <a:pt x="515310" y="1108403"/>
                </a:cubicBezTo>
                <a:cubicBezTo>
                  <a:pt x="610965" y="938169"/>
                  <a:pt x="513688" y="278309"/>
                  <a:pt x="641769" y="106454"/>
                </a:cubicBezTo>
                <a:cubicBezTo>
                  <a:pt x="769850" y="-65401"/>
                  <a:pt x="1026822" y="5935"/>
                  <a:pt x="1283795" y="77271"/>
                </a:cubicBez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sp>
        <p:nvSpPr>
          <p:cNvPr id="122" name="任意形状 121">
            <a:extLst>
              <a:ext uri="{FF2B5EF4-FFF2-40B4-BE49-F238E27FC236}">
                <a16:creationId xmlns:a16="http://schemas.microsoft.com/office/drawing/2014/main" id="{4BA51334-7962-6840-B00E-B060393D3642}"/>
              </a:ext>
            </a:extLst>
          </p:cNvPr>
          <p:cNvSpPr/>
          <p:nvPr/>
        </p:nvSpPr>
        <p:spPr>
          <a:xfrm>
            <a:off x="4902740" y="4349164"/>
            <a:ext cx="1420239" cy="942683"/>
          </a:xfrm>
          <a:custGeom>
            <a:avLst/>
            <a:gdLst>
              <a:gd name="connsiteX0" fmla="*/ 0 w 1420239"/>
              <a:gd name="connsiteY0" fmla="*/ 47738 h 942683"/>
              <a:gd name="connsiteX1" fmla="*/ 593388 w 1420239"/>
              <a:gd name="connsiteY1" fmla="*/ 47738 h 942683"/>
              <a:gd name="connsiteX2" fmla="*/ 680937 w 1420239"/>
              <a:gd name="connsiteY2" fmla="*/ 543849 h 942683"/>
              <a:gd name="connsiteX3" fmla="*/ 1420239 w 1420239"/>
              <a:gd name="connsiteY3" fmla="*/ 942683 h 94268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420239" h="942683">
                <a:moveTo>
                  <a:pt x="0" y="47738"/>
                </a:moveTo>
                <a:cubicBezTo>
                  <a:pt x="239949" y="6395"/>
                  <a:pt x="479899" y="-34947"/>
                  <a:pt x="593388" y="47738"/>
                </a:cubicBezTo>
                <a:cubicBezTo>
                  <a:pt x="706877" y="130423"/>
                  <a:pt x="543129" y="394692"/>
                  <a:pt x="680937" y="543849"/>
                </a:cubicBezTo>
                <a:cubicBezTo>
                  <a:pt x="818745" y="693006"/>
                  <a:pt x="1119492" y="817844"/>
                  <a:pt x="1420239" y="942683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23" name="任意形状 122">
            <a:extLst>
              <a:ext uri="{FF2B5EF4-FFF2-40B4-BE49-F238E27FC236}">
                <a16:creationId xmlns:a16="http://schemas.microsoft.com/office/drawing/2014/main" id="{439DB04C-0DFB-8143-8A12-2C8FA4BEA623}"/>
              </a:ext>
            </a:extLst>
          </p:cNvPr>
          <p:cNvSpPr/>
          <p:nvPr/>
        </p:nvSpPr>
        <p:spPr>
          <a:xfrm>
            <a:off x="4931923" y="3381875"/>
            <a:ext cx="1313234" cy="460911"/>
          </a:xfrm>
          <a:custGeom>
            <a:avLst/>
            <a:gdLst>
              <a:gd name="connsiteX0" fmla="*/ 0 w 1313234"/>
              <a:gd name="connsiteY0" fmla="*/ 51989 h 460911"/>
              <a:gd name="connsiteX1" fmla="*/ 437745 w 1313234"/>
              <a:gd name="connsiteY1" fmla="*/ 32534 h 460911"/>
              <a:gd name="connsiteX2" fmla="*/ 428017 w 1313234"/>
              <a:gd name="connsiteY2" fmla="*/ 431368 h 460911"/>
              <a:gd name="connsiteX3" fmla="*/ 1313234 w 1313234"/>
              <a:gd name="connsiteY3" fmla="*/ 431368 h 460911"/>
              <a:gd name="connsiteX4" fmla="*/ 1313234 w 1313234"/>
              <a:gd name="connsiteY4" fmla="*/ 431368 h 46091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313234" h="460911">
                <a:moveTo>
                  <a:pt x="0" y="51989"/>
                </a:moveTo>
                <a:cubicBezTo>
                  <a:pt x="183204" y="10646"/>
                  <a:pt x="366409" y="-30696"/>
                  <a:pt x="437745" y="32534"/>
                </a:cubicBezTo>
                <a:cubicBezTo>
                  <a:pt x="509081" y="95764"/>
                  <a:pt x="282102" y="364896"/>
                  <a:pt x="428017" y="431368"/>
                </a:cubicBezTo>
                <a:cubicBezTo>
                  <a:pt x="573932" y="497840"/>
                  <a:pt x="1313234" y="431368"/>
                  <a:pt x="1313234" y="431368"/>
                </a:cubicBezTo>
                <a:lnTo>
                  <a:pt x="1313234" y="431368"/>
                </a:lnTo>
              </a:path>
            </a:pathLst>
          </a:custGeom>
          <a:noFill/>
          <a:ln w="25400">
            <a:solidFill>
              <a:schemeClr val="tx1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tx1"/>
              </a:solidFill>
            </a:endParaRPr>
          </a:p>
        </p:txBody>
      </p:sp>
      <p:pic>
        <p:nvPicPr>
          <p:cNvPr id="125" name="图片 124">
            <a:extLst>
              <a:ext uri="{FF2B5EF4-FFF2-40B4-BE49-F238E27FC236}">
                <a16:creationId xmlns:a16="http://schemas.microsoft.com/office/drawing/2014/main" id="{B92E8579-7071-1544-A141-00F5C70B1A6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57945" y="3397695"/>
            <a:ext cx="329286" cy="329286"/>
          </a:xfrm>
          <a:prstGeom prst="rect">
            <a:avLst/>
          </a:prstGeom>
        </p:spPr>
      </p:pic>
      <p:pic>
        <p:nvPicPr>
          <p:cNvPr id="126" name="图片 125">
            <a:extLst>
              <a:ext uri="{FF2B5EF4-FFF2-40B4-BE49-F238E27FC236}">
                <a16:creationId xmlns:a16="http://schemas.microsoft.com/office/drawing/2014/main" id="{DD22D676-CD7E-E44E-9BB5-E209CB080CD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67280" y="3955145"/>
            <a:ext cx="536836" cy="536836"/>
          </a:xfrm>
          <a:prstGeom prst="rect">
            <a:avLst/>
          </a:prstGeom>
        </p:spPr>
      </p:pic>
      <p:pic>
        <p:nvPicPr>
          <p:cNvPr id="127" name="图片 126">
            <a:extLst>
              <a:ext uri="{FF2B5EF4-FFF2-40B4-BE49-F238E27FC236}">
                <a16:creationId xmlns:a16="http://schemas.microsoft.com/office/drawing/2014/main" id="{675324F2-C281-7A4E-B5B4-C2F3D32BAD0C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0547" y="4549038"/>
            <a:ext cx="425471" cy="425471"/>
          </a:xfrm>
          <a:prstGeom prst="rect">
            <a:avLst/>
          </a:prstGeom>
        </p:spPr>
      </p:pic>
      <p:sp>
        <p:nvSpPr>
          <p:cNvPr id="128" name="矩形 127">
            <a:extLst>
              <a:ext uri="{FF2B5EF4-FFF2-40B4-BE49-F238E27FC236}">
                <a16:creationId xmlns:a16="http://schemas.microsoft.com/office/drawing/2014/main" id="{BD66A7A7-BCEE-3940-A1B7-9CCB3771A279}"/>
              </a:ext>
            </a:extLst>
          </p:cNvPr>
          <p:cNvSpPr/>
          <p:nvPr/>
        </p:nvSpPr>
        <p:spPr>
          <a:xfrm rot="5400000">
            <a:off x="381976" y="5112000"/>
            <a:ext cx="492443" cy="461665"/>
          </a:xfrm>
          <a:prstGeom prst="rect">
            <a:avLst/>
          </a:prstGeom>
          <a:noFill/>
        </p:spPr>
        <p:txBody>
          <a:bodyPr wrap="none">
            <a:spAutoFit/>
          </a:bodyPr>
          <a:lstStyle/>
          <a:p>
            <a:r>
              <a:rPr kumimoji="1" lang="en-US" altLang="zh-CN" sz="2400" dirty="0">
                <a:solidFill>
                  <a:srgbClr val="000000"/>
                </a:solidFill>
              </a:rPr>
              <a:t>…</a:t>
            </a:r>
            <a:endParaRPr lang="zh-CN" altLang="en-US" sz="2400" dirty="0"/>
          </a:p>
        </p:txBody>
      </p:sp>
      <p:cxnSp>
        <p:nvCxnSpPr>
          <p:cNvPr id="135" name="直线箭头连接符 134">
            <a:extLst>
              <a:ext uri="{FF2B5EF4-FFF2-40B4-BE49-F238E27FC236}">
                <a16:creationId xmlns:a16="http://schemas.microsoft.com/office/drawing/2014/main" id="{5043794A-C873-0442-A6F7-F6A71C470E36}"/>
              </a:ext>
            </a:extLst>
          </p:cNvPr>
          <p:cNvCxnSpPr>
            <a:cxnSpLocks/>
          </p:cNvCxnSpPr>
          <p:nvPr/>
        </p:nvCxnSpPr>
        <p:spPr>
          <a:xfrm>
            <a:off x="769034" y="3667368"/>
            <a:ext cx="255810" cy="329391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6" name="直线箭头连接符 135">
            <a:extLst>
              <a:ext uri="{FF2B5EF4-FFF2-40B4-BE49-F238E27FC236}">
                <a16:creationId xmlns:a16="http://schemas.microsoft.com/office/drawing/2014/main" id="{A1769EEB-908D-314E-9DCA-944FE67E7CB2}"/>
              </a:ext>
            </a:extLst>
          </p:cNvPr>
          <p:cNvCxnSpPr>
            <a:cxnSpLocks/>
          </p:cNvCxnSpPr>
          <p:nvPr/>
        </p:nvCxnSpPr>
        <p:spPr>
          <a:xfrm>
            <a:off x="804116" y="4272758"/>
            <a:ext cx="252000" cy="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8" name="直线箭头连接符 137">
            <a:extLst>
              <a:ext uri="{FF2B5EF4-FFF2-40B4-BE49-F238E27FC236}">
                <a16:creationId xmlns:a16="http://schemas.microsoft.com/office/drawing/2014/main" id="{89AA7A9E-9DE9-0A45-846A-E0305F1F437D}"/>
              </a:ext>
            </a:extLst>
          </p:cNvPr>
          <p:cNvCxnSpPr>
            <a:cxnSpLocks/>
          </p:cNvCxnSpPr>
          <p:nvPr/>
        </p:nvCxnSpPr>
        <p:spPr>
          <a:xfrm flipV="1">
            <a:off x="795533" y="4557531"/>
            <a:ext cx="260583" cy="233055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3" name="直线箭头连接符 142">
            <a:extLst>
              <a:ext uri="{FF2B5EF4-FFF2-40B4-BE49-F238E27FC236}">
                <a16:creationId xmlns:a16="http://schemas.microsoft.com/office/drawing/2014/main" id="{302B00F7-9627-964E-814B-720623C8FB36}"/>
              </a:ext>
            </a:extLst>
          </p:cNvPr>
          <p:cNvCxnSpPr>
            <a:cxnSpLocks/>
          </p:cNvCxnSpPr>
          <p:nvPr/>
        </p:nvCxnSpPr>
        <p:spPr>
          <a:xfrm flipV="1">
            <a:off x="794988" y="4948686"/>
            <a:ext cx="281447" cy="510674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5" name="矩形 144">
            <a:extLst>
              <a:ext uri="{FF2B5EF4-FFF2-40B4-BE49-F238E27FC236}">
                <a16:creationId xmlns:a16="http://schemas.microsoft.com/office/drawing/2014/main" id="{63F0D016-2D1C-7942-AF69-5F650EC1D7A2}"/>
              </a:ext>
            </a:extLst>
          </p:cNvPr>
          <p:cNvSpPr/>
          <p:nvPr/>
        </p:nvSpPr>
        <p:spPr>
          <a:xfrm>
            <a:off x="113717" y="2910714"/>
            <a:ext cx="82586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kumimoji="1" lang="en-US" altLang="zh-CN" b="1" dirty="0"/>
              <a:t>Users</a:t>
            </a:r>
            <a:endParaRPr lang="zh-CN" altLang="en-US" dirty="0"/>
          </a:p>
        </p:txBody>
      </p:sp>
      <p:grpSp>
        <p:nvGrpSpPr>
          <p:cNvPr id="146" name="组合 145">
            <a:extLst>
              <a:ext uri="{FF2B5EF4-FFF2-40B4-BE49-F238E27FC236}">
                <a16:creationId xmlns:a16="http://schemas.microsoft.com/office/drawing/2014/main" id="{D3A91F16-48DF-3441-AC2E-54599AD1A47B}"/>
              </a:ext>
            </a:extLst>
          </p:cNvPr>
          <p:cNvGrpSpPr/>
          <p:nvPr/>
        </p:nvGrpSpPr>
        <p:grpSpPr>
          <a:xfrm>
            <a:off x="1031305" y="2691437"/>
            <a:ext cx="845234" cy="489970"/>
            <a:chOff x="6020855" y="1361204"/>
            <a:chExt cx="845234" cy="489970"/>
          </a:xfrm>
        </p:grpSpPr>
        <p:sp>
          <p:nvSpPr>
            <p:cNvPr id="147" name="云形 146">
              <a:extLst>
                <a:ext uri="{FF2B5EF4-FFF2-40B4-BE49-F238E27FC236}">
                  <a16:creationId xmlns:a16="http://schemas.microsoft.com/office/drawing/2014/main" id="{8F300CF7-1418-FF44-A9D6-07D2FAA46B16}"/>
                </a:ext>
              </a:extLst>
            </p:cNvPr>
            <p:cNvSpPr/>
            <p:nvPr/>
          </p:nvSpPr>
          <p:spPr>
            <a:xfrm>
              <a:off x="6020855" y="1361204"/>
              <a:ext cx="845234" cy="489970"/>
            </a:xfrm>
            <a:prstGeom prst="cloud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/>
            </a:p>
          </p:txBody>
        </p:sp>
        <p:sp>
          <p:nvSpPr>
            <p:cNvPr id="148" name="矩形 147">
              <a:extLst>
                <a:ext uri="{FF2B5EF4-FFF2-40B4-BE49-F238E27FC236}">
                  <a16:creationId xmlns:a16="http://schemas.microsoft.com/office/drawing/2014/main" id="{2F2092E2-A967-5F47-9DF8-767134B35003}"/>
                </a:ext>
              </a:extLst>
            </p:cNvPr>
            <p:cNvSpPr/>
            <p:nvPr/>
          </p:nvSpPr>
          <p:spPr>
            <a:xfrm>
              <a:off x="6110928" y="1413481"/>
              <a:ext cx="684803" cy="369332"/>
            </a:xfrm>
            <a:prstGeom prst="rect">
              <a:avLst/>
            </a:prstGeom>
            <a:noFill/>
          </p:spPr>
          <p:txBody>
            <a:bodyPr wrap="none">
              <a:spAutoFit/>
            </a:bodyPr>
            <a:lstStyle/>
            <a:p>
              <a:r>
                <a:rPr kumimoji="1" lang="en-US" altLang="zh-CN" dirty="0">
                  <a:solidFill>
                    <a:srgbClr val="000000"/>
                  </a:solidFill>
                </a:rPr>
                <a:t>CDN</a:t>
              </a:r>
              <a:endParaRPr lang="zh-CN" altLang="en-US" dirty="0"/>
            </a:p>
          </p:txBody>
        </p:sp>
      </p:grpSp>
      <p:cxnSp>
        <p:nvCxnSpPr>
          <p:cNvPr id="149" name="直线箭头连接符 148">
            <a:extLst>
              <a:ext uri="{FF2B5EF4-FFF2-40B4-BE49-F238E27FC236}">
                <a16:creationId xmlns:a16="http://schemas.microsoft.com/office/drawing/2014/main" id="{02FA31D1-313C-514B-A3A3-C900EFFE3EEB}"/>
              </a:ext>
            </a:extLst>
          </p:cNvPr>
          <p:cNvCxnSpPr>
            <a:cxnSpLocks/>
          </p:cNvCxnSpPr>
          <p:nvPr/>
        </p:nvCxnSpPr>
        <p:spPr>
          <a:xfrm flipV="1">
            <a:off x="1337719" y="3186000"/>
            <a:ext cx="0" cy="230400"/>
          </a:xfrm>
          <a:prstGeom prst="straightConnector1">
            <a:avLst/>
          </a:prstGeom>
          <a:ln w="25400">
            <a:solidFill>
              <a:schemeClr val="tx1"/>
            </a:solidFill>
            <a:tailEnd type="triangl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51" name="直线箭头连接符 150">
            <a:extLst>
              <a:ext uri="{FF2B5EF4-FFF2-40B4-BE49-F238E27FC236}">
                <a16:creationId xmlns:a16="http://schemas.microsoft.com/office/drawing/2014/main" id="{1DC66607-A2C9-C840-82E5-1D88EB7335CA}"/>
              </a:ext>
            </a:extLst>
          </p:cNvPr>
          <p:cNvCxnSpPr>
            <a:cxnSpLocks/>
          </p:cNvCxnSpPr>
          <p:nvPr/>
        </p:nvCxnSpPr>
        <p:spPr>
          <a:xfrm flipV="1">
            <a:off x="1477813" y="3203164"/>
            <a:ext cx="0" cy="180000"/>
          </a:xfrm>
          <a:prstGeom prst="straightConnector1">
            <a:avLst/>
          </a:prstGeom>
          <a:ln w="25400">
            <a:solidFill>
              <a:schemeClr val="tx1"/>
            </a:solidFill>
            <a:headEnd type="triangle" w="lg" len="med"/>
            <a:tailEnd type="none" w="lg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129" name="组合 128">
            <a:extLst>
              <a:ext uri="{FF2B5EF4-FFF2-40B4-BE49-F238E27FC236}">
                <a16:creationId xmlns:a16="http://schemas.microsoft.com/office/drawing/2014/main" id="{73647E64-5092-5641-8F17-128CAA83F59E}"/>
              </a:ext>
            </a:extLst>
          </p:cNvPr>
          <p:cNvGrpSpPr/>
          <p:nvPr/>
        </p:nvGrpSpPr>
        <p:grpSpPr>
          <a:xfrm>
            <a:off x="4492257" y="5204142"/>
            <a:ext cx="1322740" cy="293267"/>
            <a:chOff x="4833436" y="4356643"/>
            <a:chExt cx="1322740" cy="293267"/>
          </a:xfrm>
        </p:grpSpPr>
        <p:sp>
          <p:nvSpPr>
            <p:cNvPr id="130" name="圆柱体 129">
              <a:extLst>
                <a:ext uri="{FF2B5EF4-FFF2-40B4-BE49-F238E27FC236}">
                  <a16:creationId xmlns:a16="http://schemas.microsoft.com/office/drawing/2014/main" id="{8ED5B67F-656F-C941-8A3B-2EBB6C5ADBA8}"/>
                </a:ext>
              </a:extLst>
            </p:cNvPr>
            <p:cNvSpPr/>
            <p:nvPr/>
          </p:nvSpPr>
          <p:spPr>
            <a:xfrm rot="5400000">
              <a:off x="5375673" y="3869407"/>
              <a:ext cx="276998" cy="1284008"/>
            </a:xfrm>
            <a:prstGeom prst="can">
              <a:avLst/>
            </a:prstGeom>
            <a:solidFill>
              <a:schemeClr val="bg1"/>
            </a:solidFill>
            <a:ln w="12700">
              <a:solidFill>
                <a:schemeClr val="tx1"/>
              </a:solidFill>
              <a:tailEnd type="none" w="lg" len="lg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kumimoji="1" lang="zh-CN" altLang="en-US">
                <a:solidFill>
                  <a:schemeClr val="accent6"/>
                </a:solidFill>
              </a:endParaRPr>
            </a:p>
          </p:txBody>
        </p:sp>
        <p:sp>
          <p:nvSpPr>
            <p:cNvPr id="131" name="矩形 130">
              <a:extLst>
                <a:ext uri="{FF2B5EF4-FFF2-40B4-BE49-F238E27FC236}">
                  <a16:creationId xmlns:a16="http://schemas.microsoft.com/office/drawing/2014/main" id="{40FCB168-A84F-7046-837A-F3D02646ADF7}"/>
                </a:ext>
              </a:extLst>
            </p:cNvPr>
            <p:cNvSpPr/>
            <p:nvPr/>
          </p:nvSpPr>
          <p:spPr>
            <a:xfrm>
              <a:off x="4833436" y="4356643"/>
              <a:ext cx="1284008" cy="276999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algn="ctr"/>
              <a:r>
                <a:rPr kumimoji="1" lang="en-US" altLang="zh-CN" sz="1200" dirty="0">
                  <a:solidFill>
                    <a:schemeClr val="accent6"/>
                  </a:solidFill>
                </a:rPr>
                <a:t>Message queue</a:t>
              </a:r>
              <a:endParaRPr lang="zh-CN" altLang="en-US" sz="1200" dirty="0">
                <a:solidFill>
                  <a:schemeClr val="accent6"/>
                </a:solidFill>
              </a:endParaRPr>
            </a:p>
          </p:txBody>
        </p:sp>
      </p:grpSp>
      <p:sp>
        <p:nvSpPr>
          <p:cNvPr id="4" name="任意形状 3">
            <a:extLst>
              <a:ext uri="{FF2B5EF4-FFF2-40B4-BE49-F238E27FC236}">
                <a16:creationId xmlns:a16="http://schemas.microsoft.com/office/drawing/2014/main" id="{732FB8A2-0C77-FD4F-9BC0-2908614056B7}"/>
              </a:ext>
            </a:extLst>
          </p:cNvPr>
          <p:cNvSpPr/>
          <p:nvPr/>
        </p:nvSpPr>
        <p:spPr>
          <a:xfrm>
            <a:off x="4994031" y="4797083"/>
            <a:ext cx="342313" cy="365760"/>
          </a:xfrm>
          <a:custGeom>
            <a:avLst/>
            <a:gdLst>
              <a:gd name="connsiteX0" fmla="*/ 0 w 342313"/>
              <a:gd name="connsiteY0" fmla="*/ 0 h 365760"/>
              <a:gd name="connsiteX1" fmla="*/ 295421 w 342313"/>
              <a:gd name="connsiteY1" fmla="*/ 70339 h 365760"/>
              <a:gd name="connsiteX2" fmla="*/ 337624 w 342313"/>
              <a:gd name="connsiteY2" fmla="*/ 365760 h 36576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342313" h="365760">
                <a:moveTo>
                  <a:pt x="0" y="0"/>
                </a:moveTo>
                <a:cubicBezTo>
                  <a:pt x="119575" y="4689"/>
                  <a:pt x="239150" y="9379"/>
                  <a:pt x="295421" y="70339"/>
                </a:cubicBezTo>
                <a:cubicBezTo>
                  <a:pt x="351692" y="131299"/>
                  <a:pt x="344658" y="248529"/>
                  <a:pt x="337624" y="365760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>
              <a:solidFill>
                <a:schemeClr val="accent6"/>
              </a:solidFill>
            </a:endParaRPr>
          </a:p>
        </p:txBody>
      </p:sp>
      <p:sp>
        <p:nvSpPr>
          <p:cNvPr id="133" name="内容占位符 2">
            <a:extLst>
              <a:ext uri="{FF2B5EF4-FFF2-40B4-BE49-F238E27FC236}">
                <a16:creationId xmlns:a16="http://schemas.microsoft.com/office/drawing/2014/main" id="{ECF2EB9F-18CF-4A42-87CA-EB2561DBB98A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4549022" cy="149828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20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lt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b="0" dirty="0"/>
              <a:t>Scalable websites powered by </a:t>
            </a:r>
            <a:r>
              <a:rPr kumimoji="1" lang="en-US" altLang="zh-CN" b="0" dirty="0">
                <a:solidFill>
                  <a:schemeClr val="tx1"/>
                </a:solidFill>
              </a:rPr>
              <a:t>distributed systems </a:t>
            </a:r>
          </a:p>
          <a:p>
            <a:pPr lvl="1"/>
            <a:r>
              <a:rPr kumimoji="1" lang="en-US" altLang="zh-CN" dirty="0"/>
              <a:t>For </a:t>
            </a:r>
            <a:r>
              <a:rPr kumimoji="1" lang="en-US" altLang="zh-CN" dirty="0">
                <a:solidFill>
                  <a:schemeClr val="tx1"/>
                </a:solidFill>
              </a:rPr>
              <a:t>request handling</a:t>
            </a:r>
            <a:r>
              <a:rPr kumimoji="1" lang="en-US" altLang="zh-CN" dirty="0"/>
              <a:t>, </a:t>
            </a:r>
            <a:r>
              <a:rPr kumimoji="1" lang="en-US" altLang="zh-CN" b="1" dirty="0">
                <a:solidFill>
                  <a:srgbClr val="C00000"/>
                </a:solidFill>
              </a:rPr>
              <a:t>data </a:t>
            </a:r>
            <a:r>
              <a:rPr kumimoji="1" lang="en-US" altLang="zh-CN" b="1">
                <a:solidFill>
                  <a:srgbClr val="C00000"/>
                </a:solidFill>
              </a:rPr>
              <a:t>storage </a:t>
            </a:r>
            <a:r>
              <a:rPr kumimoji="1" lang="en-US" altLang="zh-CN">
                <a:solidFill>
                  <a:schemeClr val="tx1"/>
                </a:solidFill>
              </a:rPr>
              <a:t> </a:t>
            </a:r>
            <a:endParaRPr kumimoji="1" lang="en-US" altLang="zh-CN" dirty="0">
              <a:solidFill>
                <a:schemeClr val="tx1"/>
              </a:solidFill>
            </a:endParaRPr>
          </a:p>
        </p:txBody>
      </p:sp>
      <p:sp>
        <p:nvSpPr>
          <p:cNvPr id="139" name="标题 1">
            <a:extLst>
              <a:ext uri="{FF2B5EF4-FFF2-40B4-BE49-F238E27FC236}">
                <a16:creationId xmlns:a16="http://schemas.microsoft.com/office/drawing/2014/main" id="{56FE4262-DCE4-5A4D-B72B-ED5192FD490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Review: scalable websites </a:t>
            </a:r>
            <a:endParaRPr kumimoji="1" lang="zh-CN" altLang="en-US" b="0" dirty="0"/>
          </a:p>
        </p:txBody>
      </p:sp>
      <p:sp>
        <p:nvSpPr>
          <p:cNvPr id="3" name="任意形状 2">
            <a:extLst>
              <a:ext uri="{FF2B5EF4-FFF2-40B4-BE49-F238E27FC236}">
                <a16:creationId xmlns:a16="http://schemas.microsoft.com/office/drawing/2014/main" id="{3DFCF9AB-9D4C-C541-AFED-068198D73EF9}"/>
              </a:ext>
            </a:extLst>
          </p:cNvPr>
          <p:cNvSpPr/>
          <p:nvPr/>
        </p:nvSpPr>
        <p:spPr>
          <a:xfrm>
            <a:off x="6314111" y="3888606"/>
            <a:ext cx="115565" cy="500514"/>
          </a:xfrm>
          <a:custGeom>
            <a:avLst/>
            <a:gdLst>
              <a:gd name="connsiteX0" fmla="*/ 57813 w 115565"/>
              <a:gd name="connsiteY0" fmla="*/ 0 h 500514"/>
              <a:gd name="connsiteX1" fmla="*/ 62 w 115565"/>
              <a:gd name="connsiteY1" fmla="*/ 221381 h 500514"/>
              <a:gd name="connsiteX2" fmla="*/ 67438 w 115565"/>
              <a:gd name="connsiteY2" fmla="*/ 365760 h 500514"/>
              <a:gd name="connsiteX3" fmla="*/ 115565 w 115565"/>
              <a:gd name="connsiteY3" fmla="*/ 500514 h 5005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5565" h="500514">
                <a:moveTo>
                  <a:pt x="57813" y="0"/>
                </a:moveTo>
                <a:cubicBezTo>
                  <a:pt x="28135" y="80210"/>
                  <a:pt x="-1542" y="160421"/>
                  <a:pt x="62" y="221381"/>
                </a:cubicBezTo>
                <a:cubicBezTo>
                  <a:pt x="1666" y="282341"/>
                  <a:pt x="48188" y="319238"/>
                  <a:pt x="67438" y="365760"/>
                </a:cubicBezTo>
                <a:cubicBezTo>
                  <a:pt x="86688" y="412282"/>
                  <a:pt x="101126" y="456398"/>
                  <a:pt x="115565" y="500514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  <p:sp>
        <p:nvSpPr>
          <p:cNvPr id="5" name="任意形状 4">
            <a:extLst>
              <a:ext uri="{FF2B5EF4-FFF2-40B4-BE49-F238E27FC236}">
                <a16:creationId xmlns:a16="http://schemas.microsoft.com/office/drawing/2014/main" id="{358E6990-29CE-B646-B364-C01CBB754FF3}"/>
              </a:ext>
            </a:extLst>
          </p:cNvPr>
          <p:cNvSpPr/>
          <p:nvPr/>
        </p:nvSpPr>
        <p:spPr>
          <a:xfrm>
            <a:off x="7826351" y="3917482"/>
            <a:ext cx="172243" cy="490889"/>
          </a:xfrm>
          <a:custGeom>
            <a:avLst/>
            <a:gdLst>
              <a:gd name="connsiteX0" fmla="*/ 37489 w 172243"/>
              <a:gd name="connsiteY0" fmla="*/ 0 h 490889"/>
              <a:gd name="connsiteX1" fmla="*/ 8613 w 172243"/>
              <a:gd name="connsiteY1" fmla="*/ 288758 h 490889"/>
              <a:gd name="connsiteX2" fmla="*/ 172243 w 172243"/>
              <a:gd name="connsiteY2" fmla="*/ 490889 h 4908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172243" h="490889">
                <a:moveTo>
                  <a:pt x="37489" y="0"/>
                </a:moveTo>
                <a:cubicBezTo>
                  <a:pt x="11821" y="103471"/>
                  <a:pt x="-13846" y="206943"/>
                  <a:pt x="8613" y="288758"/>
                </a:cubicBezTo>
                <a:cubicBezTo>
                  <a:pt x="31072" y="370573"/>
                  <a:pt x="101657" y="430731"/>
                  <a:pt x="172243" y="490889"/>
                </a:cubicBezTo>
              </a:path>
            </a:pathLst>
          </a:custGeom>
          <a:noFill/>
          <a:ln w="25400">
            <a:solidFill>
              <a:schemeClr val="accent6"/>
            </a:solidFill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186138556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3206A49D-B1A3-3C4D-8347-ACD53A671C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Layers in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FF0C0635-A498-334E-896E-C86A95C0BEF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248472"/>
          </a:xfrm>
        </p:spPr>
        <p:txBody>
          <a:bodyPr>
            <a:normAutofit/>
          </a:bodyPr>
          <a:lstStyle/>
          <a:p>
            <a:r>
              <a:rPr lang="en-US" altLang="zh-CN" dirty="0"/>
              <a:t>Application</a:t>
            </a:r>
          </a:p>
          <a:p>
            <a:pPr lvl="1"/>
            <a:r>
              <a:rPr lang="en-US" altLang="zh-CN" dirty="0"/>
              <a:t>Can be thought of as a fourth layer</a:t>
            </a:r>
          </a:p>
          <a:p>
            <a:pPr lvl="1"/>
            <a:r>
              <a:rPr lang="en-US" altLang="zh-CN" dirty="0"/>
              <a:t>Not part of the network</a:t>
            </a:r>
          </a:p>
          <a:p>
            <a:r>
              <a:rPr lang="en-US" altLang="zh-CN" dirty="0"/>
              <a:t>End-to-end layer</a:t>
            </a:r>
          </a:p>
          <a:p>
            <a:pPr lvl="1"/>
            <a:r>
              <a:rPr lang="en-US" altLang="zh-CN" dirty="0"/>
              <a:t>Everything else required to provide a comfortable application interface</a:t>
            </a:r>
          </a:p>
          <a:p>
            <a:r>
              <a:rPr lang="en-US" altLang="zh-CN" dirty="0"/>
              <a:t>Network layer</a:t>
            </a:r>
          </a:p>
          <a:p>
            <a:pPr lvl="1"/>
            <a:r>
              <a:rPr lang="en-US" altLang="zh-CN" dirty="0"/>
              <a:t>Forwarding data through intermediate points to the place it is wanted</a:t>
            </a:r>
          </a:p>
          <a:p>
            <a:r>
              <a:rPr lang="en-US" altLang="zh-CN" dirty="0"/>
              <a:t>Link layer</a:t>
            </a:r>
          </a:p>
          <a:p>
            <a:pPr lvl="1"/>
            <a:r>
              <a:rPr lang="en-US" altLang="zh-CN" dirty="0"/>
              <a:t>Moving data directly from one point to another</a:t>
            </a:r>
          </a:p>
          <a:p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63D517B-1FD9-A044-9B81-F77D6BF996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39265742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81EDE590-79B2-2344-8EF8-8C35E5E6642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OSI, TCP/IP &amp; Protocol Stack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7A0B2C31-43CB-4F4B-84CB-49A28A75C04E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sz="1600" dirty="0"/>
              <a:t>OSI</a:t>
            </a:r>
            <a:r>
              <a:rPr lang="en" altLang="zh-CN" sz="1600" b="0" dirty="0"/>
              <a:t> </a:t>
            </a:r>
          </a:p>
          <a:p>
            <a:pPr lvl="1"/>
            <a:r>
              <a:rPr lang="en" altLang="zh-CN" sz="1600" b="0" dirty="0"/>
              <a:t>The open systems interconnection (OSI) model </a:t>
            </a:r>
          </a:p>
          <a:p>
            <a:pPr lvl="1"/>
            <a:r>
              <a:rPr kumimoji="1" lang="en-US" altLang="zh-CN" sz="1600" dirty="0"/>
              <a:t>7-layer architecture </a:t>
            </a:r>
            <a:endParaRPr kumimoji="1" lang="zh-CN" altLang="en-US" sz="160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711C3BC5-9A3B-C84C-96CA-6B56E1D6D6A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75DD5A0D-BAD2-404B-9793-A25C83B6BBB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57200" y="2353444"/>
            <a:ext cx="8229600" cy="33401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0142749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The Internet </a:t>
            </a:r>
            <a:r>
              <a:rPr lang="en-US" altLang="en-US" dirty="0">
                <a:ea typeface="宋体" panose="02010600030101010101" pitchFamily="2" charset="-122"/>
              </a:rPr>
              <a:t>"</a:t>
            </a:r>
            <a:r>
              <a:rPr lang="en-US" altLang="zh-CN" dirty="0"/>
              <a:t>Hour Glass</a:t>
            </a:r>
            <a:r>
              <a:rPr lang="en-US" altLang="en-US" dirty="0">
                <a:ea typeface="宋体" panose="02010600030101010101" pitchFamily="2" charset="-122"/>
              </a:rPr>
              <a:t>" </a:t>
            </a:r>
            <a:r>
              <a:rPr lang="en-US" altLang="zh-CN" dirty="0">
                <a:ea typeface="宋体" panose="02010600030101010101" pitchFamily="2" charset="-122"/>
              </a:rPr>
              <a:t>Protocols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altLang="zh-CN" dirty="0"/>
          </a:p>
          <a:p>
            <a:r>
              <a:rPr lang="en-US" altLang="zh-CN" dirty="0"/>
              <a:t>More people, more useful</a:t>
            </a:r>
          </a:p>
          <a:p>
            <a:pPr lvl="1"/>
            <a:r>
              <a:rPr lang="en-US" altLang="zh-CN" dirty="0"/>
              <a:t>Value to me = N</a:t>
            </a:r>
          </a:p>
          <a:p>
            <a:pPr lvl="1"/>
            <a:r>
              <a:rPr lang="en-US" altLang="zh-CN" dirty="0"/>
              <a:t>Value to society is N</a:t>
            </a:r>
            <a:r>
              <a:rPr lang="en-US" altLang="zh-CN" baseline="30000" dirty="0"/>
              <a:t>2</a:t>
            </a:r>
          </a:p>
          <a:p>
            <a:pPr>
              <a:spcBef>
                <a:spcPts val="2100"/>
              </a:spcBef>
            </a:pPr>
            <a:r>
              <a:rPr lang="en-US" altLang="zh-CN" dirty="0"/>
              <a:t>Network, dumb vs. smart</a:t>
            </a:r>
          </a:p>
          <a:p>
            <a:pPr lvl="1"/>
            <a:r>
              <a:rPr lang="en-US" altLang="zh-CN" dirty="0"/>
              <a:t>Standardize vs. flexibility</a:t>
            </a:r>
          </a:p>
          <a:p>
            <a:pPr indent="-285750"/>
            <a:r>
              <a:rPr lang="en-US" altLang="zh-CN" dirty="0"/>
              <a:t>Network is a black box</a:t>
            </a:r>
          </a:p>
          <a:p>
            <a:pPr lvl="1"/>
            <a:r>
              <a:rPr lang="en-US" altLang="zh-CN" dirty="0"/>
              <a:t>Simplify the system that uses it</a:t>
            </a:r>
            <a:endParaRPr lang="zh-CN" altLang="en-US" dirty="0"/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5</a:t>
            </a:fld>
            <a:endParaRPr lang="zh-CN" altLang="en-US"/>
          </a:p>
        </p:txBody>
      </p:sp>
      <p:pic>
        <p:nvPicPr>
          <p:cNvPr id="12" name="Picture 4">
            <a:extLst>
              <a:ext uri="{FF2B5EF4-FFF2-40B4-BE49-F238E27FC236}">
                <a16:creationId xmlns:a16="http://schemas.microsoft.com/office/drawing/2014/main" id="{588FC7B6-02F9-A545-9927-A49FE0A2E67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16016" y="1602722"/>
            <a:ext cx="4115861" cy="28248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23526410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Encapsulation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6</a:t>
            </a:fld>
            <a:endParaRPr lang="zh-CN" altLang="en-US"/>
          </a:p>
        </p:txBody>
      </p:sp>
      <p:pic>
        <p:nvPicPr>
          <p:cNvPr id="8" name="Picture 4" descr="http://ou800doc.caldera.com/NET_tcpip/graphics/encapsulation.gif">
            <a:extLst>
              <a:ext uri="{FF2B5EF4-FFF2-40B4-BE49-F238E27FC236}">
                <a16:creationId xmlns:a16="http://schemas.microsoft.com/office/drawing/2014/main" id="{2F9AB9D9-818F-6F4C-9001-029A417124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0" y="1485901"/>
            <a:ext cx="5268516" cy="323254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Line 6">
            <a:extLst>
              <a:ext uri="{FF2B5EF4-FFF2-40B4-BE49-F238E27FC236}">
                <a16:creationId xmlns:a16="http://schemas.microsoft.com/office/drawing/2014/main" id="{7049D595-1820-764D-9F67-EBE9E4A63FF3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0" name="Line 11">
            <a:extLst>
              <a:ext uri="{FF2B5EF4-FFF2-40B4-BE49-F238E27FC236}">
                <a16:creationId xmlns:a16="http://schemas.microsoft.com/office/drawing/2014/main" id="{271A2AE5-1304-D444-9012-18D98E84647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1" name="Line 12">
            <a:extLst>
              <a:ext uri="{FF2B5EF4-FFF2-40B4-BE49-F238E27FC236}">
                <a16:creationId xmlns:a16="http://schemas.microsoft.com/office/drawing/2014/main" id="{A7A6A7AD-4383-E341-A3B8-1D8A44ED6EE4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3" name="Line 13">
            <a:extLst>
              <a:ext uri="{FF2B5EF4-FFF2-40B4-BE49-F238E27FC236}">
                <a16:creationId xmlns:a16="http://schemas.microsoft.com/office/drawing/2014/main" id="{2BC532C0-EC86-194E-BE42-7E0CE28D6AC5}"/>
              </a:ext>
            </a:extLst>
          </p:cNvPr>
          <p:cNvSpPr>
            <a:spLocks noChangeShapeType="1"/>
          </p:cNvSpPr>
          <p:nvPr/>
        </p:nvSpPr>
        <p:spPr bwMode="auto">
          <a:xfrm>
            <a:off x="5054204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4" name="Line 14">
            <a:extLst>
              <a:ext uri="{FF2B5EF4-FFF2-40B4-BE49-F238E27FC236}">
                <a16:creationId xmlns:a16="http://schemas.microsoft.com/office/drawing/2014/main" id="{E3D2CC82-F183-494B-AE47-23D751A5AA38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5" name="Line 15">
            <a:extLst>
              <a:ext uri="{FF2B5EF4-FFF2-40B4-BE49-F238E27FC236}">
                <a16:creationId xmlns:a16="http://schemas.microsoft.com/office/drawing/2014/main" id="{A07F61A7-CD1F-6A46-B30B-90567EB4F19E}"/>
              </a:ext>
            </a:extLst>
          </p:cNvPr>
          <p:cNvSpPr>
            <a:spLocks noChangeShapeType="1"/>
          </p:cNvSpPr>
          <p:nvPr/>
        </p:nvSpPr>
        <p:spPr bwMode="auto">
          <a:xfrm>
            <a:off x="7162800" y="45612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6" name="Line 17">
            <a:extLst>
              <a:ext uri="{FF2B5EF4-FFF2-40B4-BE49-F238E27FC236}">
                <a16:creationId xmlns:a16="http://schemas.microsoft.com/office/drawing/2014/main" id="{1E0D5A18-BEC5-4B43-B35F-E7CABE2DD15D}"/>
              </a:ext>
            </a:extLst>
          </p:cNvPr>
          <p:cNvSpPr>
            <a:spLocks noChangeShapeType="1"/>
          </p:cNvSpPr>
          <p:nvPr/>
        </p:nvSpPr>
        <p:spPr bwMode="auto">
          <a:xfrm>
            <a:off x="29718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7" name="Text Box 18">
            <a:extLst>
              <a:ext uri="{FF2B5EF4-FFF2-40B4-BE49-F238E27FC236}">
                <a16:creationId xmlns:a16="http://schemas.microsoft.com/office/drawing/2014/main" id="{506FA14F-A278-F941-AD0C-EAC0721BCEE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051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 dirty="0">
                <a:ea typeface="宋体" charset="0"/>
                <a:cs typeface="宋体" charset="0"/>
              </a:rPr>
              <a:t>22Bytes</a:t>
            </a:r>
          </a:p>
        </p:txBody>
      </p:sp>
      <p:sp>
        <p:nvSpPr>
          <p:cNvPr id="18" name="Line 19">
            <a:extLst>
              <a:ext uri="{FF2B5EF4-FFF2-40B4-BE49-F238E27FC236}">
                <a16:creationId xmlns:a16="http://schemas.microsoft.com/office/drawing/2014/main" id="{F26AC30B-D3AE-1E4B-94D9-4D1588152E63}"/>
              </a:ext>
            </a:extLst>
          </p:cNvPr>
          <p:cNvSpPr>
            <a:spLocks noChangeShapeType="1"/>
          </p:cNvSpPr>
          <p:nvPr/>
        </p:nvSpPr>
        <p:spPr bwMode="auto">
          <a:xfrm>
            <a:off x="3682604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19" name="Text Box 20">
            <a:extLst>
              <a:ext uri="{FF2B5EF4-FFF2-40B4-BE49-F238E27FC236}">
                <a16:creationId xmlns:a16="http://schemas.microsoft.com/office/drawing/2014/main" id="{963D34A1-9298-C14D-82E2-933B552F245A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25466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0" name="Line 22">
            <a:extLst>
              <a:ext uri="{FF2B5EF4-FFF2-40B4-BE49-F238E27FC236}">
                <a16:creationId xmlns:a16="http://schemas.microsoft.com/office/drawing/2014/main" id="{E1E2CB52-4C77-6F41-B3EB-9AE763234A65}"/>
              </a:ext>
            </a:extLst>
          </p:cNvPr>
          <p:cNvSpPr>
            <a:spLocks noChangeShapeType="1"/>
          </p:cNvSpPr>
          <p:nvPr/>
        </p:nvSpPr>
        <p:spPr bwMode="auto">
          <a:xfrm>
            <a:off x="4381500" y="4675585"/>
            <a:ext cx="6858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1" name="Text Box 23">
            <a:extLst>
              <a:ext uri="{FF2B5EF4-FFF2-40B4-BE49-F238E27FC236}">
                <a16:creationId xmlns:a16="http://schemas.microsoft.com/office/drawing/2014/main" id="{054EBE1D-6879-B24A-80E7-C82595F156B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452937" y="4675585"/>
            <a:ext cx="622286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20Bytes</a:t>
            </a:r>
          </a:p>
        </p:txBody>
      </p:sp>
      <p:sp>
        <p:nvSpPr>
          <p:cNvPr id="22" name="Text Box 24">
            <a:extLst>
              <a:ext uri="{FF2B5EF4-FFF2-40B4-BE49-F238E27FC236}">
                <a16:creationId xmlns:a16="http://schemas.microsoft.com/office/drawing/2014/main" id="{E2E12968-9D90-0D4F-A689-789CD3903FB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510338" y="4675585"/>
            <a:ext cx="553357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4Bytes</a:t>
            </a:r>
          </a:p>
        </p:txBody>
      </p:sp>
      <p:sp>
        <p:nvSpPr>
          <p:cNvPr id="23" name="Line 25">
            <a:extLst>
              <a:ext uri="{FF2B5EF4-FFF2-40B4-BE49-F238E27FC236}">
                <a16:creationId xmlns:a16="http://schemas.microsoft.com/office/drawing/2014/main" id="{42197766-C373-544F-A1D1-B7E8A37001EE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675585"/>
            <a:ext cx="7620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4" name="Line 26">
            <a:extLst>
              <a:ext uri="{FF2B5EF4-FFF2-40B4-BE49-F238E27FC236}">
                <a16:creationId xmlns:a16="http://schemas.microsoft.com/office/drawing/2014/main" id="{F40AD8FC-8D2B-F041-8149-A33BCB94F83A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5" name="Line 27">
            <a:extLst>
              <a:ext uri="{FF2B5EF4-FFF2-40B4-BE49-F238E27FC236}">
                <a16:creationId xmlns:a16="http://schemas.microsoft.com/office/drawing/2014/main" id="{E7399B1F-B2FA-4E47-8898-866926DAA20F}"/>
              </a:ext>
            </a:extLst>
          </p:cNvPr>
          <p:cNvSpPr>
            <a:spLocks noChangeShapeType="1"/>
          </p:cNvSpPr>
          <p:nvPr/>
        </p:nvSpPr>
        <p:spPr bwMode="auto">
          <a:xfrm>
            <a:off x="6400800" y="4904185"/>
            <a:ext cx="0" cy="28575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  <p:sp>
        <p:nvSpPr>
          <p:cNvPr id="26" name="Text Box 28">
            <a:extLst>
              <a:ext uri="{FF2B5EF4-FFF2-40B4-BE49-F238E27FC236}">
                <a16:creationId xmlns:a16="http://schemas.microsoft.com/office/drawing/2014/main" id="{6A89B00C-CA06-C145-B54F-B61B456665F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343400" y="5018485"/>
            <a:ext cx="1104790" cy="25391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altLang="ja-JP" sz="1050">
                <a:ea typeface="宋体" charset="0"/>
                <a:cs typeface="宋体" charset="0"/>
              </a:rPr>
              <a:t>64 to 1500 Bytes</a:t>
            </a:r>
          </a:p>
        </p:txBody>
      </p:sp>
      <p:sp>
        <p:nvSpPr>
          <p:cNvPr id="27" name="Line 29">
            <a:extLst>
              <a:ext uri="{FF2B5EF4-FFF2-40B4-BE49-F238E27FC236}">
                <a16:creationId xmlns:a16="http://schemas.microsoft.com/office/drawing/2014/main" id="{8D1D7E34-924B-934D-804E-6F4B95973357}"/>
              </a:ext>
            </a:extLst>
          </p:cNvPr>
          <p:cNvSpPr>
            <a:spLocks noChangeShapeType="1"/>
          </p:cNvSpPr>
          <p:nvPr/>
        </p:nvSpPr>
        <p:spPr bwMode="auto">
          <a:xfrm>
            <a:off x="3657600" y="5018485"/>
            <a:ext cx="2743200" cy="0"/>
          </a:xfrm>
          <a:prstGeom prst="line">
            <a:avLst/>
          </a:prstGeom>
          <a:noFill/>
          <a:ln w="9525">
            <a:solidFill>
              <a:schemeClr val="tx1"/>
            </a:solidFill>
            <a:miter lim="800000"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5060063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Application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Client and server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URL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/>
            <a:r>
              <a:rPr lang="en-US" altLang="zh-CN" dirty="0"/>
              <a:t>HTTP, FTP, POP3, SMTP, etc.</a:t>
            </a:r>
          </a:p>
          <a:p>
            <a:pPr indent="-285750"/>
            <a:r>
              <a:rPr lang="en-US" altLang="zh-CN" dirty="0"/>
              <a:t>What to care?</a:t>
            </a:r>
          </a:p>
          <a:p>
            <a:pPr lvl="1"/>
            <a:r>
              <a:rPr lang="en-US" altLang="zh-CN" dirty="0"/>
              <a:t>Content of the data: video, text, …</a:t>
            </a:r>
          </a:p>
          <a:p>
            <a:pPr indent="-285750"/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7</a:t>
            </a:fld>
            <a:endParaRPr lang="zh-CN" altLang="en-US"/>
          </a:p>
        </p:txBody>
      </p:sp>
      <p:pic>
        <p:nvPicPr>
          <p:cNvPr id="6" name="Picture 3">
            <a:extLst>
              <a:ext uri="{FF2B5EF4-FFF2-40B4-BE49-F238E27FC236}">
                <a16:creationId xmlns:a16="http://schemas.microsoft.com/office/drawing/2014/main" id="{AAE327A2-B875-CD41-A01C-B58EED0C4A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84402" y="1194023"/>
            <a:ext cx="1295400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7" name="Picture 4">
            <a:extLst>
              <a:ext uri="{FF2B5EF4-FFF2-40B4-BE49-F238E27FC236}">
                <a16:creationId xmlns:a16="http://schemas.microsoft.com/office/drawing/2014/main" id="{B3A3E1F3-82FE-9145-A775-EE72A4BF522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2930" y="1194023"/>
            <a:ext cx="1946672" cy="119300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8" name="直接箭头连接符 6">
            <a:extLst>
              <a:ext uri="{FF2B5EF4-FFF2-40B4-BE49-F238E27FC236}">
                <a16:creationId xmlns:a16="http://schemas.microsoft.com/office/drawing/2014/main" id="{4F50B4A6-25AF-104A-8C9A-C45ADE3EBDAB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450037" y="1770285"/>
            <a:ext cx="708422" cy="1191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9" name="内容占位符 2">
            <a:extLst>
              <a:ext uri="{FF2B5EF4-FFF2-40B4-BE49-F238E27FC236}">
                <a16:creationId xmlns:a16="http://schemas.microsoft.com/office/drawing/2014/main" id="{C08CB832-0242-444B-B19C-1E19B31C1D7D}"/>
              </a:ext>
            </a:extLst>
          </p:cNvPr>
          <p:cNvSpPr txBox="1">
            <a:spLocks/>
          </p:cNvSpPr>
          <p:nvPr/>
        </p:nvSpPr>
        <p:spPr bwMode="auto">
          <a:xfrm>
            <a:off x="5220072" y="2544916"/>
            <a:ext cx="3312368" cy="2562268"/>
          </a:xfrm>
          <a:prstGeom prst="rect">
            <a:avLst/>
          </a:prstGeom>
          <a:noFill/>
          <a:ln w="9525">
            <a:solidFill>
              <a:schemeClr val="accent1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&lt;html&gt;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&lt;title&gt;Google&lt;/title&gt;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&lt;script&gt;</a:t>
            </a:r>
            <a:r>
              <a:rPr kumimoji="1" lang="en-US" altLang="zh-CN" sz="1600" dirty="0" err="1">
                <a:solidFill>
                  <a:srgbClr val="0096FF"/>
                </a:solidFill>
                <a:latin typeface="Consolas" panose="020B0609020204030204" pitchFamily="49" charset="0"/>
              </a:rPr>
              <a:t>window.google</a:t>
            </a: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=…..</a:t>
            </a:r>
            <a:r>
              <a:rPr kumimoji="1" lang="zh-CN" altLang="en-US" sz="1600" dirty="0">
                <a:solidFill>
                  <a:srgbClr val="0096FF"/>
                </a:solidFill>
                <a:latin typeface="Consolas" panose="020B0609020204030204" pitchFamily="49" charset="0"/>
              </a:rPr>
              <a:t> </a:t>
            </a:r>
            <a:endParaRPr kumimoji="1" lang="en-US" altLang="zh-CN" sz="1600" dirty="0">
              <a:solidFill>
                <a:srgbClr val="0096FF"/>
              </a:solidFill>
              <a:latin typeface="Consolas" panose="020B0609020204030204" pitchFamily="49" charset="0"/>
            </a:endParaRP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  &lt;/script&gt;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&lt;/head&gt;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  &lt;body&gt;  …  &lt;/body&gt;</a:t>
            </a:r>
          </a:p>
          <a:p>
            <a:pPr>
              <a:lnSpc>
                <a:spcPct val="90000"/>
              </a:lnSpc>
              <a:spcBef>
                <a:spcPts val="750"/>
              </a:spcBef>
            </a:pPr>
            <a:r>
              <a:rPr kumimoji="1" lang="en-US" altLang="zh-CN" sz="1600" dirty="0">
                <a:solidFill>
                  <a:srgbClr val="0096FF"/>
                </a:solidFill>
                <a:latin typeface="Consolas" panose="020B0609020204030204" pitchFamily="49" charset="0"/>
              </a:rPr>
              <a:t>&lt;/html&gt;</a:t>
            </a:r>
          </a:p>
        </p:txBody>
      </p:sp>
    </p:spTree>
    <p:extLst>
      <p:ext uri="{BB962C8B-B14F-4D97-AF65-F5344CB8AC3E}">
        <p14:creationId xmlns:p14="http://schemas.microsoft.com/office/powerpoint/2010/main" val="426465371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Transport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Sender and receiver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Proxy, firewall, etc.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End-to-end connection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space: </a:t>
            </a:r>
            <a:r>
              <a:rPr lang="en-US" altLang="zh-CN" dirty="0">
                <a:solidFill>
                  <a:srgbClr val="0096FF"/>
                </a:solidFill>
              </a:rPr>
              <a:t>port</a:t>
            </a:r>
            <a:r>
              <a:rPr lang="en-US" altLang="zh-CN" dirty="0">
                <a:solidFill>
                  <a:srgbClr val="800000"/>
                </a:solidFill>
              </a:rPr>
              <a:t> </a:t>
            </a:r>
            <a:r>
              <a:rPr lang="en-US" altLang="zh-CN" dirty="0"/>
              <a:t>number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Protocols: TCP, UDP,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TCP: Retransmit packet if lost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UDP: nothing</a:t>
            </a:r>
          </a:p>
          <a:p>
            <a:pPr lvl="1"/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8</a:t>
            </a:fld>
            <a:endParaRPr lang="zh-CN" altLang="en-US"/>
          </a:p>
        </p:txBody>
      </p:sp>
      <p:pic>
        <p:nvPicPr>
          <p:cNvPr id="10" name="Picture 2" descr="http://t0.gstatic.com/images?q=tbn:ANd9GcQQccPTdD1WU9LGtRHN4OOgyvFFSZvOFo_6bQMdvKsTA0UYwQMolS2su8NE">
            <a:extLst>
              <a:ext uri="{FF2B5EF4-FFF2-40B4-BE49-F238E27FC236}">
                <a16:creationId xmlns:a16="http://schemas.microsoft.com/office/drawing/2014/main" id="{74A511FF-35A1-FF43-AF0F-4EA4E75E0B8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70835" y="1004888"/>
            <a:ext cx="1838325" cy="10275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1" name="Picture 5">
            <a:extLst>
              <a:ext uri="{FF2B5EF4-FFF2-40B4-BE49-F238E27FC236}">
                <a16:creationId xmlns:a16="http://schemas.microsoft.com/office/drawing/2014/main" id="{E4DD40FF-4C66-0940-A4EC-33302D4C394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2554" y="1004888"/>
            <a:ext cx="1640681" cy="1264444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cxnSp>
        <p:nvCxnSpPr>
          <p:cNvPr id="12" name="直接箭头连接符 7">
            <a:extLst>
              <a:ext uri="{FF2B5EF4-FFF2-40B4-BE49-F238E27FC236}">
                <a16:creationId xmlns:a16="http://schemas.microsoft.com/office/drawing/2014/main" id="{A6D7856B-8B55-A142-8FAF-622BD1CC918A}"/>
              </a:ext>
            </a:extLst>
          </p:cNvPr>
          <p:cNvCxnSpPr>
            <a:cxnSpLocks noChangeShapeType="1"/>
          </p:cNvCxnSpPr>
          <p:nvPr/>
        </p:nvCxnSpPr>
        <p:spPr bwMode="auto">
          <a:xfrm>
            <a:off x="6371035" y="1433513"/>
            <a:ext cx="685800" cy="0"/>
          </a:xfrm>
          <a:prstGeom prst="straightConnector1">
            <a:avLst/>
          </a:prstGeom>
          <a:noFill/>
          <a:ln w="28575">
            <a:solidFill>
              <a:schemeClr val="tx1"/>
            </a:solidFill>
            <a:round/>
            <a:headEnd type="triangle" w="med" len="med"/>
            <a:tailEnd type="triangle" w="med" len="med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pic>
        <p:nvPicPr>
          <p:cNvPr id="13" name="Picture 2" descr="http://t0.gstatic.com/images?q=tbn:ANd9GcTcklrA3CVXbvVSQBLODmYuHhY0iRE99ILu0IRSv81XXGWMsTIt">
            <a:extLst>
              <a:ext uri="{FF2B5EF4-FFF2-40B4-BE49-F238E27FC236}">
                <a16:creationId xmlns:a16="http://schemas.microsoft.com/office/drawing/2014/main" id="{C9071EBE-437B-DD4F-AA03-BD5CFAE31B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139929" y="2458642"/>
            <a:ext cx="3159919" cy="247769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502426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Packet Format of TCP &amp; UDP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9</a:t>
            </a:fld>
            <a:endParaRPr lang="zh-CN" altLang="en-US"/>
          </a:p>
        </p:txBody>
      </p:sp>
      <p:pic>
        <p:nvPicPr>
          <p:cNvPr id="14" name="Picture 2" descr="“TCP UDP”的图片搜索结果">
            <a:extLst>
              <a:ext uri="{FF2B5EF4-FFF2-40B4-BE49-F238E27FC236}">
                <a16:creationId xmlns:a16="http://schemas.microsoft.com/office/drawing/2014/main" id="{FD1736BB-3C2B-0C4F-8EBF-5E391684951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49558" y="1345332"/>
            <a:ext cx="7444883" cy="416765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5" name="矩形 14">
            <a:extLst>
              <a:ext uri="{FF2B5EF4-FFF2-40B4-BE49-F238E27FC236}">
                <a16:creationId xmlns:a16="http://schemas.microsoft.com/office/drawing/2014/main" id="{D9E03110-22D8-0F41-B6ED-B5CB5EF19A10}"/>
              </a:ext>
            </a:extLst>
          </p:cNvPr>
          <p:cNvSpPr/>
          <p:nvPr/>
        </p:nvSpPr>
        <p:spPr>
          <a:xfrm>
            <a:off x="1475656" y="2017468"/>
            <a:ext cx="6624736" cy="2880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 15">
            <a:extLst>
              <a:ext uri="{FF2B5EF4-FFF2-40B4-BE49-F238E27FC236}">
                <a16:creationId xmlns:a16="http://schemas.microsoft.com/office/drawing/2014/main" id="{BA6B6B94-62BD-014D-BAC1-D8DD8AA26591}"/>
              </a:ext>
            </a:extLst>
          </p:cNvPr>
          <p:cNvSpPr/>
          <p:nvPr/>
        </p:nvSpPr>
        <p:spPr>
          <a:xfrm>
            <a:off x="1475656" y="4734289"/>
            <a:ext cx="6696744" cy="288032"/>
          </a:xfrm>
          <a:prstGeom prst="rect">
            <a:avLst/>
          </a:prstGeom>
          <a:noFill/>
          <a:ln w="3810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071059233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Network Layer (the Internet Layer, IP Layer)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Network entities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Gateway, bridge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Router, etc.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Name space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 address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Protocols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IP, ICMP (ping)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What to care?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Next hop decided by route table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10</a:t>
            </a:fld>
            <a:endParaRPr lang="zh-CN" altLang="en-US"/>
          </a:p>
        </p:txBody>
      </p:sp>
      <p:pic>
        <p:nvPicPr>
          <p:cNvPr id="9" name="Picture 6">
            <a:extLst>
              <a:ext uri="{FF2B5EF4-FFF2-40B4-BE49-F238E27FC236}">
                <a16:creationId xmlns:a16="http://schemas.microsoft.com/office/drawing/2014/main" id="{C1753BFA-6D70-ED42-8D0F-EA456D1E64A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984" y="2671763"/>
            <a:ext cx="4148138" cy="22086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Picture 3">
            <a:extLst>
              <a:ext uri="{FF2B5EF4-FFF2-40B4-BE49-F238E27FC236}">
                <a16:creationId xmlns:a16="http://schemas.microsoft.com/office/drawing/2014/main" id="{A2400D7A-EE12-3946-BC15-64AB4483ECE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33086" b="33830"/>
          <a:stretch>
            <a:fillRect/>
          </a:stretch>
        </p:blipFill>
        <p:spPr bwMode="auto">
          <a:xfrm>
            <a:off x="4352106" y="1906191"/>
            <a:ext cx="1665684" cy="4762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5" name="Picture 4">
            <a:extLst>
              <a:ext uri="{FF2B5EF4-FFF2-40B4-BE49-F238E27FC236}">
                <a16:creationId xmlns:a16="http://schemas.microsoft.com/office/drawing/2014/main" id="{03D73DD5-35C5-4942-A3A1-888A7DE2CD2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49950" y="1916907"/>
            <a:ext cx="942975" cy="5893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pic>
        <p:nvPicPr>
          <p:cNvPr id="16" name="Picture 10">
            <a:extLst>
              <a:ext uri="{FF2B5EF4-FFF2-40B4-BE49-F238E27FC236}">
                <a16:creationId xmlns:a16="http://schemas.microsoft.com/office/drawing/2014/main" id="{9C91A4B1-FFB1-B145-95D4-BC4681F34B6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79852" y="1525192"/>
            <a:ext cx="1396604" cy="123944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</p:spTree>
    <p:extLst>
      <p:ext uri="{BB962C8B-B14F-4D97-AF65-F5344CB8AC3E}">
        <p14:creationId xmlns:p14="http://schemas.microsoft.com/office/powerpoint/2010/main" val="6319761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IP Datagram (Packet, Package)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11</a:t>
            </a:fld>
            <a:endParaRPr lang="zh-CN" altLang="en-US"/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CA938579-D27F-A841-B64E-8023183D52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1763687" y="3156893"/>
            <a:ext cx="5257155" cy="206210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Header</a:t>
            </a:r>
          </a:p>
          <a:p>
            <a:endParaRPr lang="en-US" altLang="zh-CN" sz="1600" dirty="0">
              <a:latin typeface="Courier New" panose="02070309020205020404" pitchFamily="49" charset="0"/>
            </a:endParaRP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10101011101010101010010101010100101010100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11010010101010010101111111010000011101111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10100001011101010100110101011110100000101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00100000000010101000011010000111111010101</a:t>
            </a:r>
          </a:p>
          <a:p>
            <a:r>
              <a:rPr lang="en-US" altLang="zh-CN" sz="1600" dirty="0">
                <a:latin typeface="Courier New" panose="02070309020205020404" pitchFamily="49" charset="0"/>
              </a:rPr>
              <a:t>......... 1011011001010100011001001010110</a:t>
            </a:r>
          </a:p>
          <a:p>
            <a:pPr algn="ctr"/>
            <a:r>
              <a:rPr lang="en-US" altLang="zh-CN" sz="1600" dirty="0">
                <a:latin typeface="Courier New" panose="02070309020205020404" pitchFamily="49" charset="0"/>
              </a:rPr>
              <a:t>Data</a:t>
            </a:r>
          </a:p>
        </p:txBody>
      </p:sp>
      <p:pic>
        <p:nvPicPr>
          <p:cNvPr id="8" name="Picture 8" descr="iphdr">
            <a:extLst>
              <a:ext uri="{FF2B5EF4-FFF2-40B4-BE49-F238E27FC236}">
                <a16:creationId xmlns:a16="http://schemas.microsoft.com/office/drawing/2014/main" id="{F8121E85-7D99-9047-B521-E15D24C53B9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1273324"/>
            <a:ext cx="5257154" cy="198596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808080"/>
                  </a:outerShdw>
                </a:effectLst>
              </a14:hiddenEffects>
            </a:ext>
          </a:extLst>
        </p:spPr>
      </p:pic>
      <p:sp>
        <p:nvSpPr>
          <p:cNvPr id="9" name="矩形 1">
            <a:extLst>
              <a:ext uri="{FF2B5EF4-FFF2-40B4-BE49-F238E27FC236}">
                <a16:creationId xmlns:a16="http://schemas.microsoft.com/office/drawing/2014/main" id="{923A2FC8-F7E7-0548-9252-96DFFAC7A893}"/>
              </a:ext>
            </a:extLst>
          </p:cNvPr>
          <p:cNvSpPr>
            <a:spLocks noChangeArrowheads="1"/>
          </p:cNvSpPr>
          <p:nvPr/>
        </p:nvSpPr>
        <p:spPr bwMode="auto">
          <a:xfrm>
            <a:off x="3439765" y="2325780"/>
            <a:ext cx="1905000" cy="51435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500" b="1">
              <a:latin typeface="Comic Sans MS" panose="030F0702030302020204" pitchFamily="66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50021817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12</a:t>
            </a:fld>
            <a:endParaRPr lang="zh-CN" altLang="en-US"/>
          </a:p>
        </p:txBody>
      </p:sp>
      <p:sp>
        <p:nvSpPr>
          <p:cNvPr id="14" name="Rectangle 2">
            <a:extLst>
              <a:ext uri="{FF2B5EF4-FFF2-40B4-BE49-F238E27FC236}">
                <a16:creationId xmlns:a16="http://schemas.microsoft.com/office/drawing/2014/main" id="{99DF310A-94F6-CF4B-9155-09E64CF6A0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72766" y="2121694"/>
            <a:ext cx="1551384" cy="1363266"/>
          </a:xfrm>
          <a:prstGeom prst="rect">
            <a:avLst/>
          </a:prstGeom>
          <a:noFill/>
          <a:ln w="127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15" name="Line 4">
            <a:extLst>
              <a:ext uri="{FF2B5EF4-FFF2-40B4-BE49-F238E27FC236}">
                <a16:creationId xmlns:a16="http://schemas.microsoft.com/office/drawing/2014/main" id="{EDCFFBCF-6389-D74A-93C8-A46A0ED4A5C5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32075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6" name="Line 5">
            <a:extLst>
              <a:ext uri="{FF2B5EF4-FFF2-40B4-BE49-F238E27FC236}">
                <a16:creationId xmlns:a16="http://schemas.microsoft.com/office/drawing/2014/main" id="{B426D3A2-3792-B047-B8E4-DDCF644F83C0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5217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18" name="Rectangle 6">
            <a:extLst>
              <a:ext uri="{FF2B5EF4-FFF2-40B4-BE49-F238E27FC236}">
                <a16:creationId xmlns:a16="http://schemas.microsoft.com/office/drawing/2014/main" id="{6408A549-8893-A349-8A7C-42236791F69D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5166" y="2178844"/>
            <a:ext cx="933942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Application</a:t>
            </a:r>
          </a:p>
        </p:txBody>
      </p:sp>
      <p:sp>
        <p:nvSpPr>
          <p:cNvPr id="19" name="Rectangle 7">
            <a:extLst>
              <a:ext uri="{FF2B5EF4-FFF2-40B4-BE49-F238E27FC236}">
                <a16:creationId xmlns:a16="http://schemas.microsoft.com/office/drawing/2014/main" id="{8F997964-F813-FD4F-B591-D8283DDC1E8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5406" y="2558654"/>
            <a:ext cx="81211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Transport</a:t>
            </a:r>
          </a:p>
        </p:txBody>
      </p:sp>
      <p:sp>
        <p:nvSpPr>
          <p:cNvPr id="20" name="Rectangle 8">
            <a:extLst>
              <a:ext uri="{FF2B5EF4-FFF2-40B4-BE49-F238E27FC236}">
                <a16:creationId xmlns:a16="http://schemas.microsoft.com/office/drawing/2014/main" id="{CEB80300-2D42-8D47-B1C3-F094AA14DB62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48979" y="2864644"/>
            <a:ext cx="71728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b="1" dirty="0">
                <a:solidFill>
                  <a:srgbClr val="0096FF"/>
                </a:solidFill>
                <a:ea typeface="宋体" charset="0"/>
                <a:cs typeface="宋体" charset="0"/>
              </a:rPr>
              <a:t>Internet</a:t>
            </a:r>
          </a:p>
        </p:txBody>
      </p:sp>
      <p:sp>
        <p:nvSpPr>
          <p:cNvPr id="21" name="Rectangle 9">
            <a:extLst>
              <a:ext uri="{FF2B5EF4-FFF2-40B4-BE49-F238E27FC236}">
                <a16:creationId xmlns:a16="http://schemas.microsoft.com/office/drawing/2014/main" id="{F767B202-2FEF-9A41-B082-5435AA3DC9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1328738" y="3214687"/>
            <a:ext cx="1826419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200" dirty="0">
                <a:ea typeface="宋体" charset="0"/>
                <a:cs typeface="宋体" charset="0"/>
              </a:rPr>
              <a:t>Network Interface</a:t>
            </a:r>
          </a:p>
        </p:txBody>
      </p:sp>
      <p:grpSp>
        <p:nvGrpSpPr>
          <p:cNvPr id="22" name="Group 10">
            <a:extLst>
              <a:ext uri="{FF2B5EF4-FFF2-40B4-BE49-F238E27FC236}">
                <a16:creationId xmlns:a16="http://schemas.microsoft.com/office/drawing/2014/main" id="{AD99FF8E-5B0D-5A4E-B408-C1A11903BCBF}"/>
              </a:ext>
            </a:extLst>
          </p:cNvPr>
          <p:cNvGrpSpPr>
            <a:grpSpLocks/>
          </p:cNvGrpSpPr>
          <p:nvPr/>
        </p:nvGrpSpPr>
        <p:grpSpPr bwMode="auto">
          <a:xfrm>
            <a:off x="6218635" y="2121694"/>
            <a:ext cx="1629965" cy="1363266"/>
            <a:chOff x="3897" y="846"/>
            <a:chExt cx="914" cy="1145"/>
          </a:xfrm>
        </p:grpSpPr>
        <p:sp>
          <p:nvSpPr>
            <p:cNvPr id="23" name="Rectangle 11">
              <a:extLst>
                <a:ext uri="{FF2B5EF4-FFF2-40B4-BE49-F238E27FC236}">
                  <a16:creationId xmlns:a16="http://schemas.microsoft.com/office/drawing/2014/main" id="{1F9F0217-82DB-0440-9B47-4617EBA489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898" y="846"/>
              <a:ext cx="893" cy="114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24" name="Line 12">
              <a:extLst>
                <a:ext uri="{FF2B5EF4-FFF2-40B4-BE49-F238E27FC236}">
                  <a16:creationId xmlns:a16="http://schemas.microsoft.com/office/drawing/2014/main" id="{0A14BF93-D76A-9347-ACDC-07D298EBDCBD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8" y="140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5" name="Line 13">
              <a:extLst>
                <a:ext uri="{FF2B5EF4-FFF2-40B4-BE49-F238E27FC236}">
                  <a16:creationId xmlns:a16="http://schemas.microsoft.com/office/drawing/2014/main" id="{5E2EF7FC-5013-EA4B-9B2A-93AB32221E79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910" y="1696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6" name="Line 14">
              <a:extLst>
                <a:ext uri="{FF2B5EF4-FFF2-40B4-BE49-F238E27FC236}">
                  <a16:creationId xmlns:a16="http://schemas.microsoft.com/office/drawing/2014/main" id="{9DBE018E-F769-F141-BCD4-DE97F5062693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3897" y="1127"/>
              <a:ext cx="901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27" name="Rectangle 15">
              <a:extLst>
                <a:ext uri="{FF2B5EF4-FFF2-40B4-BE49-F238E27FC236}">
                  <a16:creationId xmlns:a16="http://schemas.microsoft.com/office/drawing/2014/main" id="{5501610A-DA15-A44F-8EDF-10B1AA21086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7" y="863"/>
              <a:ext cx="524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Application</a:t>
              </a:r>
            </a:p>
          </p:txBody>
        </p:sp>
        <p:sp>
          <p:nvSpPr>
            <p:cNvPr id="28" name="Rectangle 16">
              <a:extLst>
                <a:ext uri="{FF2B5EF4-FFF2-40B4-BE49-F238E27FC236}">
                  <a16:creationId xmlns:a16="http://schemas.microsoft.com/office/drawing/2014/main" id="{4A895CF8-C6C1-B642-BBBB-AE28CB9D10DA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93" y="1141"/>
              <a:ext cx="455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dirty="0">
                  <a:ea typeface="宋体" charset="0"/>
                  <a:cs typeface="宋体" charset="0"/>
                </a:rPr>
                <a:t>Transport</a:t>
              </a:r>
            </a:p>
          </p:txBody>
        </p:sp>
        <p:sp>
          <p:nvSpPr>
            <p:cNvPr id="29" name="Rectangle 17">
              <a:extLst>
                <a:ext uri="{FF2B5EF4-FFF2-40B4-BE49-F238E27FC236}">
                  <a16:creationId xmlns:a16="http://schemas.microsoft.com/office/drawing/2014/main" id="{B5574266-B44D-344B-8591-0E95E139D1A2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4006" y="1453"/>
              <a:ext cx="402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0" name="Rectangle 18">
              <a:extLst>
                <a:ext uri="{FF2B5EF4-FFF2-40B4-BE49-F238E27FC236}">
                  <a16:creationId xmlns:a16="http://schemas.microsoft.com/office/drawing/2014/main" id="{E4902D36-BD12-D447-ACD0-157CD9777EE3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3923" y="1741"/>
              <a:ext cx="791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 Network Interface</a:t>
              </a:r>
            </a:p>
          </p:txBody>
        </p:sp>
      </p:grpSp>
      <p:grpSp>
        <p:nvGrpSpPr>
          <p:cNvPr id="31" name="Group 19">
            <a:extLst>
              <a:ext uri="{FF2B5EF4-FFF2-40B4-BE49-F238E27FC236}">
                <a16:creationId xmlns:a16="http://schemas.microsoft.com/office/drawing/2014/main" id="{E9ECE96C-90FE-2240-AB1C-B3055A5F6866}"/>
              </a:ext>
            </a:extLst>
          </p:cNvPr>
          <p:cNvGrpSpPr>
            <a:grpSpLocks/>
          </p:cNvGrpSpPr>
          <p:nvPr/>
        </p:nvGrpSpPr>
        <p:grpSpPr bwMode="auto">
          <a:xfrm>
            <a:off x="3680222" y="2872979"/>
            <a:ext cx="1590675" cy="640556"/>
            <a:chOff x="2278" y="1520"/>
            <a:chExt cx="969" cy="538"/>
          </a:xfrm>
        </p:grpSpPr>
        <p:sp>
          <p:nvSpPr>
            <p:cNvPr id="32" name="Rectangle 20">
              <a:extLst>
                <a:ext uri="{FF2B5EF4-FFF2-40B4-BE49-F238E27FC236}">
                  <a16:creationId xmlns:a16="http://schemas.microsoft.com/office/drawing/2014/main" id="{6A14DEE5-E76E-2142-922D-42DB9AD00601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282" y="1523"/>
              <a:ext cx="949" cy="535"/>
            </a:xfrm>
            <a:prstGeom prst="rect">
              <a:avLst/>
            </a:prstGeom>
            <a:noFill/>
            <a:ln w="12700">
              <a:solidFill>
                <a:schemeClr val="tx1"/>
              </a:solidFill>
              <a:miter lim="800000"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>
              <a:lvl1pPr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1pPr>
              <a:lvl2pPr marL="742950" indent="-28575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2pPr>
              <a:lvl3pPr marL="11430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3pPr>
              <a:lvl4pPr marL="16002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4pPr>
              <a:lvl5pPr marL="2057400" indent="-228600"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5pPr>
              <a:lvl6pPr marL="25146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6pPr>
              <a:lvl7pPr marL="29718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7pPr>
              <a:lvl8pPr marL="34290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8pPr>
              <a:lvl9pPr marL="3886200" indent="-228600" eaLnBrk="0" fontAlgn="base" hangingPunct="0">
                <a:spcBef>
                  <a:spcPct val="0"/>
                </a:spcBef>
                <a:spcAft>
                  <a:spcPct val="0"/>
                </a:spcAft>
                <a:defRPr sz="2400">
                  <a:solidFill>
                    <a:schemeClr val="tx1"/>
                  </a:solidFill>
                  <a:latin typeface="Calibri" panose="020F0502020204030204" pitchFamily="34" charset="0"/>
                  <a:ea typeface="宋体" panose="02010600030101010101" pitchFamily="2" charset="-122"/>
                </a:defRPr>
              </a:lvl9pPr>
            </a:lstStyle>
            <a:p>
              <a:endParaRPr lang="zh-CN" altLang="en-US" sz="1350"/>
            </a:p>
          </p:txBody>
        </p:sp>
        <p:sp>
          <p:nvSpPr>
            <p:cNvPr id="33" name="Line 21">
              <a:extLst>
                <a:ext uri="{FF2B5EF4-FFF2-40B4-BE49-F238E27FC236}">
                  <a16:creationId xmlns:a16="http://schemas.microsoft.com/office/drawing/2014/main" id="{695C92B5-5950-E14E-9D48-A278921AEF1F}"/>
                </a:ext>
              </a:extLst>
            </p:cNvPr>
            <p:cNvSpPr>
              <a:spLocks noChangeShapeType="1"/>
            </p:cNvSpPr>
            <p:nvPr/>
          </p:nvSpPr>
          <p:spPr bwMode="auto">
            <a:xfrm>
              <a:off x="2278" y="1770"/>
              <a:ext cx="969" cy="0"/>
            </a:xfrm>
            <a:prstGeom prst="line">
              <a:avLst/>
            </a:prstGeom>
            <a:noFill/>
            <a:ln w="12700">
              <a:solidFill>
                <a:schemeClr val="tx1"/>
              </a:solidFill>
              <a:round/>
              <a:headEnd/>
              <a:tailEnd/>
            </a:ln>
            <a:effectLst/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anchor="ctr"/>
            <a:lstStyle/>
            <a:p>
              <a:endParaRPr lang="zh-CN" altLang="en-US" sz="1350"/>
            </a:p>
          </p:txBody>
        </p:sp>
        <p:sp>
          <p:nvSpPr>
            <p:cNvPr id="34" name="Rectangle 22">
              <a:extLst>
                <a:ext uri="{FF2B5EF4-FFF2-40B4-BE49-F238E27FC236}">
                  <a16:creationId xmlns:a16="http://schemas.microsoft.com/office/drawing/2014/main" id="{DB7BD079-D3D5-934B-A0BF-043AD23B014B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97" y="1520"/>
              <a:ext cx="437" cy="231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350" b="1" dirty="0">
                  <a:solidFill>
                    <a:srgbClr val="0096FF"/>
                  </a:solidFill>
                  <a:ea typeface="宋体" charset="0"/>
                  <a:cs typeface="宋体" charset="0"/>
                </a:rPr>
                <a:t>Internet</a:t>
              </a:r>
            </a:p>
          </p:txBody>
        </p:sp>
        <p:sp>
          <p:nvSpPr>
            <p:cNvPr id="35" name="Rectangle 23">
              <a:extLst>
                <a:ext uri="{FF2B5EF4-FFF2-40B4-BE49-F238E27FC236}">
                  <a16:creationId xmlns:a16="http://schemas.microsoft.com/office/drawing/2014/main" id="{324347F0-7F14-5641-8C16-EB57E2189E46}"/>
                </a:ext>
              </a:extLst>
            </p:cNvPr>
            <p:cNvSpPr>
              <a:spLocks noChangeArrowheads="1"/>
            </p:cNvSpPr>
            <p:nvPr/>
          </p:nvSpPr>
          <p:spPr bwMode="auto">
            <a:xfrm>
              <a:off x="2326" y="1800"/>
              <a:ext cx="838" cy="212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12700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  <p:txBody>
            <a:bodyPr wrap="none" lIns="67866" tIns="33338" rIns="67866" bIns="33338">
              <a:spAutoFit/>
            </a:bodyPr>
            <a:lstStyle/>
            <a:p>
              <a:pPr>
                <a:defRPr/>
              </a:pPr>
              <a:r>
                <a:rPr lang="en-US" altLang="en-US" sz="1200" dirty="0">
                  <a:ea typeface="宋体" charset="0"/>
                  <a:cs typeface="宋体" charset="0"/>
                </a:rPr>
                <a:t>   Network Interface</a:t>
              </a:r>
            </a:p>
          </p:txBody>
        </p:sp>
      </p:grpSp>
      <p:sp>
        <p:nvSpPr>
          <p:cNvPr id="36" name="Oval 24">
            <a:extLst>
              <a:ext uri="{FF2B5EF4-FFF2-40B4-BE49-F238E27FC236}">
                <a16:creationId xmlns:a16="http://schemas.microsoft.com/office/drawing/2014/main" id="{6DFBB4A3-A11A-1247-9291-EF865D37D07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157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7" name="Oval 25">
            <a:extLst>
              <a:ext uri="{FF2B5EF4-FFF2-40B4-BE49-F238E27FC236}">
                <a16:creationId xmlns:a16="http://schemas.microsoft.com/office/drawing/2014/main" id="{C9D420C1-DC72-3948-890E-75579C771C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06566" y="4064794"/>
            <a:ext cx="1671638" cy="752475"/>
          </a:xfrm>
          <a:prstGeom prst="ellips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endParaRPr lang="zh-CN" altLang="en-US" sz="1350"/>
          </a:p>
        </p:txBody>
      </p:sp>
      <p:sp>
        <p:nvSpPr>
          <p:cNvPr id="38" name="Rectangle 26">
            <a:extLst>
              <a:ext uri="{FF2B5EF4-FFF2-40B4-BE49-F238E27FC236}">
                <a16:creationId xmlns:a16="http://schemas.microsoft.com/office/drawing/2014/main" id="{CAF71CDF-AFCC-7240-B041-04844F1B71C5}"/>
              </a:ext>
            </a:extLst>
          </p:cNvPr>
          <p:cNvSpPr>
            <a:spLocks noChangeArrowheads="1"/>
          </p:cNvSpPr>
          <p:nvPr/>
        </p:nvSpPr>
        <p:spPr bwMode="auto">
          <a:xfrm>
            <a:off x="2663429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1</a:t>
            </a:r>
          </a:p>
        </p:txBody>
      </p:sp>
      <p:sp>
        <p:nvSpPr>
          <p:cNvPr id="39" name="Rectangle 27">
            <a:extLst>
              <a:ext uri="{FF2B5EF4-FFF2-40B4-BE49-F238E27FC236}">
                <a16:creationId xmlns:a16="http://schemas.microsoft.com/office/drawing/2014/main" id="{05FB2829-618D-6C47-A537-308C163627E8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00663" y="4293394"/>
            <a:ext cx="871874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Network 2</a:t>
            </a:r>
          </a:p>
        </p:txBody>
      </p:sp>
      <p:sp>
        <p:nvSpPr>
          <p:cNvPr id="40" name="Line 28">
            <a:extLst>
              <a:ext uri="{FF2B5EF4-FFF2-40B4-BE49-F238E27FC236}">
                <a16:creationId xmlns:a16="http://schemas.microsoft.com/office/drawing/2014/main" id="{B91244D5-4653-B648-A284-A07CAC7A40D7}"/>
              </a:ext>
            </a:extLst>
          </p:cNvPr>
          <p:cNvSpPr>
            <a:spLocks noChangeShapeType="1"/>
          </p:cNvSpPr>
          <p:nvPr/>
        </p:nvSpPr>
        <p:spPr bwMode="auto">
          <a:xfrm>
            <a:off x="1934766" y="349329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1" name="Line 29">
            <a:extLst>
              <a:ext uri="{FF2B5EF4-FFF2-40B4-BE49-F238E27FC236}">
                <a16:creationId xmlns:a16="http://schemas.microsoft.com/office/drawing/2014/main" id="{AAD9C1E1-46BB-7743-B7F8-79324F416B61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5973366" y="3493294"/>
            <a:ext cx="1065609" cy="585788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2" name="Line 30">
            <a:extLst>
              <a:ext uri="{FF2B5EF4-FFF2-40B4-BE49-F238E27FC236}">
                <a16:creationId xmlns:a16="http://schemas.microsoft.com/office/drawing/2014/main" id="{928D0FAC-1510-AE45-B78B-7FE15760831A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3534966" y="3550444"/>
            <a:ext cx="673894" cy="531019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3" name="Line 31">
            <a:extLst>
              <a:ext uri="{FF2B5EF4-FFF2-40B4-BE49-F238E27FC236}">
                <a16:creationId xmlns:a16="http://schemas.microsoft.com/office/drawing/2014/main" id="{DB168ED8-4ABA-8143-9FF6-B8FB6F0E2338}"/>
              </a:ext>
            </a:extLst>
          </p:cNvPr>
          <p:cNvSpPr>
            <a:spLocks noChangeShapeType="1"/>
          </p:cNvSpPr>
          <p:nvPr/>
        </p:nvSpPr>
        <p:spPr bwMode="auto">
          <a:xfrm>
            <a:off x="4601766" y="3550444"/>
            <a:ext cx="776288" cy="561975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  <p:sp>
        <p:nvSpPr>
          <p:cNvPr id="44" name="Rectangle 32">
            <a:extLst>
              <a:ext uri="{FF2B5EF4-FFF2-40B4-BE49-F238E27FC236}">
                <a16:creationId xmlns:a16="http://schemas.microsoft.com/office/drawing/2014/main" id="{C3A81F56-4B78-0B44-A17F-60BD5B5B0BA8}"/>
              </a:ext>
            </a:extLst>
          </p:cNvPr>
          <p:cNvSpPr>
            <a:spLocks noChangeArrowheads="1"/>
          </p:cNvSpPr>
          <p:nvPr/>
        </p:nvSpPr>
        <p:spPr bwMode="auto">
          <a:xfrm>
            <a:off x="1248967" y="1721644"/>
            <a:ext cx="131683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Machine A</a:t>
            </a:r>
          </a:p>
        </p:txBody>
      </p:sp>
      <p:sp>
        <p:nvSpPr>
          <p:cNvPr id="45" name="Rectangle 33">
            <a:extLst>
              <a:ext uri="{FF2B5EF4-FFF2-40B4-BE49-F238E27FC236}">
                <a16:creationId xmlns:a16="http://schemas.microsoft.com/office/drawing/2014/main" id="{A0245BCE-7698-BD44-9200-FE88F351C443}"/>
              </a:ext>
            </a:extLst>
          </p:cNvPr>
          <p:cNvSpPr>
            <a:spLocks noChangeArrowheads="1"/>
          </p:cNvSpPr>
          <p:nvPr/>
        </p:nvSpPr>
        <p:spPr bwMode="auto">
          <a:xfrm>
            <a:off x="6354367" y="1721644"/>
            <a:ext cx="884057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>
                <a:ea typeface="宋体" charset="0"/>
                <a:cs typeface="宋体" charset="0"/>
              </a:rPr>
              <a:t>Machine B</a:t>
            </a:r>
          </a:p>
        </p:txBody>
      </p:sp>
      <p:sp>
        <p:nvSpPr>
          <p:cNvPr id="46" name="Rectangle 34">
            <a:extLst>
              <a:ext uri="{FF2B5EF4-FFF2-40B4-BE49-F238E27FC236}">
                <a16:creationId xmlns:a16="http://schemas.microsoft.com/office/drawing/2014/main" id="{812F17BF-D186-8D46-BEA7-F9220C54B18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23098" y="2500313"/>
            <a:ext cx="1294041" cy="27507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12700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en-US" sz="1350" dirty="0">
                <a:ea typeface="宋体" charset="0"/>
                <a:cs typeface="宋体" charset="0"/>
              </a:rPr>
              <a:t>Router/Gateway</a:t>
            </a:r>
          </a:p>
        </p:txBody>
      </p:sp>
      <p:sp>
        <p:nvSpPr>
          <p:cNvPr id="47" name="Line 38">
            <a:extLst>
              <a:ext uri="{FF2B5EF4-FFF2-40B4-BE49-F238E27FC236}">
                <a16:creationId xmlns:a16="http://schemas.microsoft.com/office/drawing/2014/main" id="{DC26E19B-AA69-5C4E-ACED-FAD8C1BF3833}"/>
              </a:ext>
            </a:extLst>
          </p:cNvPr>
          <p:cNvSpPr>
            <a:spLocks noChangeShapeType="1"/>
          </p:cNvSpPr>
          <p:nvPr/>
        </p:nvSpPr>
        <p:spPr bwMode="auto">
          <a:xfrm>
            <a:off x="1172766" y="2864644"/>
            <a:ext cx="1565672" cy="0"/>
          </a:xfrm>
          <a:prstGeom prst="line">
            <a:avLst/>
          </a:prstGeom>
          <a:noFill/>
          <a:ln w="127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endParaRPr lang="zh-CN" altLang="en-US" sz="1350"/>
          </a:p>
        </p:txBody>
      </p:sp>
    </p:spTree>
    <p:extLst>
      <p:ext uri="{BB962C8B-B14F-4D97-AF65-F5344CB8AC3E}">
        <p14:creationId xmlns:p14="http://schemas.microsoft.com/office/powerpoint/2010/main" val="1036632889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TCP/IP Architecture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Each layer adds/strips off its own header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may split up higher-level data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multiplexes multiple higher layers 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Each layer is (mostly) transparent to higher layers 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13</a:t>
            </a:fld>
            <a:endParaRPr lang="zh-CN" altLang="en-US"/>
          </a:p>
        </p:txBody>
      </p:sp>
      <p:pic>
        <p:nvPicPr>
          <p:cNvPr id="14" name="Picture 1">
            <a:extLst>
              <a:ext uri="{FF2B5EF4-FFF2-40B4-BE49-F238E27FC236}">
                <a16:creationId xmlns:a16="http://schemas.microsoft.com/office/drawing/2014/main" id="{AD37E7A9-42B4-2845-BBD0-6B18A725EE8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23900" y="3054284"/>
            <a:ext cx="7696200" cy="18466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832832097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7D78890-E7D1-5149-8AFA-90D869A0758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kumimoji="1" lang="zh-CN" altLang="en-US"/>
          </a:p>
        </p:txBody>
      </p:sp>
      <p:sp>
        <p:nvSpPr>
          <p:cNvPr id="5" name="Rectangle 2">
            <a:extLst>
              <a:ext uri="{FF2B5EF4-FFF2-40B4-BE49-F238E27FC236}">
                <a16:creationId xmlns:a16="http://schemas.microsoft.com/office/drawing/2014/main" id="{375403D9-9667-EA4B-986A-9CD8EA81881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57350" y="2457450"/>
            <a:ext cx="5829300" cy="1371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+mj-lt"/>
                <a:ea typeface="+mj-ea"/>
                <a:cs typeface="+mj-cs"/>
              </a:defRPr>
            </a:lvl1pPr>
            <a:lvl2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2pPr>
            <a:lvl3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3pPr>
            <a:lvl4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4pPr>
            <a:lvl5pPr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5pPr>
            <a:lvl6pPr marL="4572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6pPr>
            <a:lvl7pPr marL="9144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7pPr>
            <a:lvl8pPr marL="13716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8pPr>
            <a:lvl9pPr marL="1828800" algn="l" rtl="0" eaLnBrk="0" fontAlgn="base" hangingPunct="0">
              <a:spcBef>
                <a:spcPct val="0"/>
              </a:spcBef>
              <a:spcAft>
                <a:spcPct val="0"/>
              </a:spcAft>
              <a:defRPr sz="2800" b="1">
                <a:solidFill>
                  <a:schemeClr val="tx2"/>
                </a:solidFill>
                <a:latin typeface="Comic Sans MS" pitchFamily="66" charset="0"/>
              </a:defRPr>
            </a:lvl9pPr>
          </a:lstStyle>
          <a:p>
            <a:pPr algn="ctr">
              <a:lnSpc>
                <a:spcPct val="150000"/>
              </a:lnSpc>
            </a:pPr>
            <a:r>
              <a:rPr lang="en-US" altLang="zh-CN" dirty="0">
                <a:solidFill>
                  <a:srgbClr val="BD374B"/>
                </a:solidFill>
              </a:rPr>
              <a:t>Link Layer</a:t>
            </a:r>
          </a:p>
          <a:p>
            <a:pPr algn="ctr">
              <a:lnSpc>
                <a:spcPct val="150000"/>
              </a:lnSpc>
            </a:pPr>
            <a:r>
              <a:rPr kumimoji="1" lang="en-US" altLang="zh-CN" sz="2000" b="0" dirty="0">
                <a:solidFill>
                  <a:srgbClr val="BD374B"/>
                </a:solidFill>
              </a:rPr>
              <a:t>From a node to its physical neighbor </a:t>
            </a:r>
          </a:p>
        </p:txBody>
      </p:sp>
      <p:sp>
        <p:nvSpPr>
          <p:cNvPr id="6" name="矩形 5">
            <a:extLst>
              <a:ext uri="{FF2B5EF4-FFF2-40B4-BE49-F238E27FC236}">
                <a16:creationId xmlns:a16="http://schemas.microsoft.com/office/drawing/2014/main" id="{42505EFF-8601-A84A-A4E2-010CC79177D4}"/>
              </a:ext>
            </a:extLst>
          </p:cNvPr>
          <p:cNvSpPr/>
          <p:nvPr/>
        </p:nvSpPr>
        <p:spPr>
          <a:xfrm>
            <a:off x="-396552" y="228866"/>
            <a:ext cx="1728192" cy="1476506"/>
          </a:xfrm>
          <a:prstGeom prst="rect">
            <a:avLst/>
          </a:prstGeom>
          <a:solidFill>
            <a:schemeClr val="bg1"/>
          </a:solidFill>
          <a:ln w="12700">
            <a:noFill/>
            <a:tailEnd type="arrow" w="lg" len="lg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3960329235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The Link Layer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The bottom-most layer of the three layers</a:t>
            </a:r>
          </a:p>
          <a:p>
            <a:pPr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Purpose: moving data directly from one physical location to another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1. Physical transmission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2. Multiplexing the link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3. Framing bits &amp; bit sequences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4. Detecting transmission errors</a:t>
            </a:r>
          </a:p>
          <a:p>
            <a:pPr lvl="1">
              <a:lnSpc>
                <a:spcPct val="150000"/>
              </a:lnSpc>
            </a:pPr>
            <a:r>
              <a:rPr lang="en-US" altLang="zh-CN" dirty="0">
                <a:ea typeface="MS PGothic" panose="020B0600070205080204" pitchFamily="34" charset="-128"/>
              </a:rPr>
              <a:t>5. Providing a useful interface to the up layer</a:t>
            </a:r>
          </a:p>
          <a:p>
            <a:pPr marL="74250" lvl="1" indent="0">
              <a:lnSpc>
                <a:spcPct val="150000"/>
              </a:lnSpc>
              <a:buNone/>
            </a:pP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5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78487381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using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Example-1: moving a bit from register-1 to register-2</a:t>
            </a:r>
            <a:br>
              <a:rPr lang="en-US" altLang="zh-CN" dirty="0"/>
            </a:br>
            <a:r>
              <a:rPr lang="en-US" altLang="zh-CN" dirty="0">
                <a:solidFill>
                  <a:srgbClr val="0096FF"/>
                </a:solidFill>
              </a:rPr>
              <a:t>on the same chip</a:t>
            </a:r>
          </a:p>
          <a:p>
            <a:pPr lvl="1"/>
            <a:r>
              <a:rPr lang="en-US" altLang="zh-CN" dirty="0"/>
              <a:t>Run a wire to connect output of reg-1 to input of reg-2</a:t>
            </a:r>
          </a:p>
          <a:p>
            <a:pPr lvl="1"/>
            <a:r>
              <a:rPr lang="en-US" altLang="zh-CN" dirty="0"/>
              <a:t>Wait till reg-1's output has settled &amp; signal has propagated to reg-2</a:t>
            </a:r>
          </a:p>
          <a:p>
            <a:pPr lvl="1"/>
            <a:r>
              <a:rPr lang="en-US" altLang="zh-CN" dirty="0"/>
              <a:t>Reg-2 read input the next clock tick</a:t>
            </a:r>
          </a:p>
          <a:p>
            <a:pPr lvl="1"/>
            <a:r>
              <a:rPr lang="en-US" altLang="zh-CN" b="1" dirty="0"/>
              <a:t>Assumption</a:t>
            </a:r>
            <a:r>
              <a:rPr lang="en-US" altLang="zh-CN" dirty="0"/>
              <a:t>: propagation can be done </a:t>
            </a:r>
            <a:r>
              <a:rPr lang="en-US" altLang="zh-CN" u="sng" dirty="0"/>
              <a:t>within one clock</a:t>
            </a:r>
            <a:endParaRPr lang="en-US" altLang="zh-CN" dirty="0">
              <a:solidFill>
                <a:srgbClr val="0096FF"/>
              </a:solidFill>
            </a:endParaRPr>
          </a:p>
          <a:p>
            <a:r>
              <a:rPr lang="en-US" altLang="zh-CN" dirty="0"/>
              <a:t>How to send data between two modules </a:t>
            </a:r>
            <a:r>
              <a:rPr lang="en-US" altLang="zh-CN" u="sng" dirty="0"/>
              <a:t>without sharing a clock</a:t>
            </a:r>
            <a:r>
              <a:rPr lang="en-US" altLang="zh-CN" dirty="0"/>
              <a:t>?</a:t>
            </a:r>
            <a:endParaRPr lang="en-US" altLang="zh-CN" dirty="0">
              <a:ea typeface="MS PGothic" panose="020B0600070205080204" pitchFamily="34" charset="-128"/>
            </a:endParaRP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16</a:t>
            </a:fld>
            <a:endParaRPr lang="zh-CN" altLang="en-US"/>
          </a:p>
        </p:txBody>
      </p:sp>
      <p:pic>
        <p:nvPicPr>
          <p:cNvPr id="5" name="图片 4">
            <a:extLst>
              <a:ext uri="{FF2B5EF4-FFF2-40B4-BE49-F238E27FC236}">
                <a16:creationId xmlns:a16="http://schemas.microsoft.com/office/drawing/2014/main" id="{9E8378FC-42C5-D54F-8F1A-670566AB576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733159" y="1417340"/>
            <a:ext cx="953641" cy="95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262577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Physical Transmission without Shared Clock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7"/>
            <a:ext cx="8229600" cy="4471925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Three-wire ready/acknowledge protocol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1. </a:t>
            </a:r>
            <a:r>
              <a:rPr lang="en-US" altLang="zh-CN" b="1" dirty="0"/>
              <a:t>A</a:t>
            </a:r>
            <a:r>
              <a:rPr lang="en-US" altLang="zh-CN" dirty="0"/>
              <a:t> places data on data line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2. </a:t>
            </a:r>
            <a:r>
              <a:rPr lang="en-US" altLang="zh-CN" b="1" dirty="0"/>
              <a:t>A</a:t>
            </a:r>
            <a:r>
              <a:rPr lang="en-US" altLang="zh-CN" dirty="0"/>
              <a:t> changes value on the ready line</a:t>
            </a:r>
          </a:p>
          <a:p>
            <a:pPr lvl="1">
              <a:lnSpc>
                <a:spcPct val="100000"/>
              </a:lnSpc>
            </a:pPr>
            <a:r>
              <a:rPr lang="en-US" altLang="zh-CN" b="1" dirty="0"/>
              <a:t>B</a:t>
            </a:r>
            <a:r>
              <a:rPr lang="en-US" altLang="zh-CN" dirty="0"/>
              <a:t> sees the ready line change, reads value on the data line, then changes the acknowledge line</a:t>
            </a:r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marL="74250" lvl="1" indent="0">
              <a:lnSpc>
                <a:spcPct val="100000"/>
              </a:lnSpc>
              <a:buNone/>
            </a:pPr>
            <a:endParaRPr lang="en-US" altLang="zh-CN" dirty="0"/>
          </a:p>
          <a:p>
            <a:pPr lvl="1"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B: when to look at the data line? (</a:t>
            </a:r>
            <a:r>
              <a:rPr lang="en-US" altLang="zh-CN" i="1" dirty="0"/>
              <a:t>ready</a:t>
            </a:r>
            <a:r>
              <a:rPr lang="en-US" altLang="zh-CN" dirty="0"/>
              <a:t> is set)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A: when to stop holding the bit value on the data line? (</a:t>
            </a:r>
            <a:r>
              <a:rPr lang="en-US" altLang="zh-CN" i="1" dirty="0"/>
              <a:t>ack</a:t>
            </a:r>
            <a:r>
              <a:rPr lang="en-US" altLang="zh-CN" dirty="0"/>
              <a:t> is set)</a:t>
            </a:r>
            <a:endParaRPr lang="en-US" altLang="zh-CN" sz="2000" dirty="0"/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17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8FDEC52D-AD44-F34E-B406-ECC1221C7D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87624" y="2857500"/>
            <a:ext cx="6116241" cy="10763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8541389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Parallel 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Propagation time ∆t</a:t>
            </a:r>
          </a:p>
          <a:p>
            <a:pPr lvl="1"/>
            <a:r>
              <a:rPr lang="en-US" altLang="zh-CN" dirty="0"/>
              <a:t>It takes more than 2x∆t to send one bit</a:t>
            </a:r>
          </a:p>
          <a:p>
            <a:pPr lvl="1"/>
            <a:r>
              <a:rPr lang="en-US" altLang="zh-CN" dirty="0"/>
              <a:t>The max data rate is 1/(2∆t)</a:t>
            </a:r>
          </a:p>
          <a:p>
            <a:pPr>
              <a:spcBef>
                <a:spcPts val="1650"/>
              </a:spcBef>
            </a:pPr>
            <a:r>
              <a:rPr lang="en-US" altLang="zh-CN" dirty="0"/>
              <a:t>Parallel transmission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Use N parallel data lines to achieve N/(2∆t)</a:t>
            </a:r>
          </a:p>
          <a:p>
            <a:pPr lvl="1">
              <a:lnSpc>
                <a:spcPct val="100000"/>
              </a:lnSpc>
            </a:pPr>
            <a:r>
              <a:rPr lang="en-US" altLang="zh-CN" dirty="0"/>
              <a:t>E.g., SCSI, printer, etc.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18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1821185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Serial</a:t>
            </a:r>
            <a:r>
              <a:rPr lang="zh-CN" altLang="en-US" dirty="0"/>
              <a:t> </a:t>
            </a:r>
            <a:r>
              <a:rPr lang="en-US" altLang="zh-CN" dirty="0"/>
              <a:t>Transmission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Ready/acknowledge protocol</a:t>
            </a:r>
          </a:p>
          <a:p>
            <a:pPr lvl="1"/>
            <a:r>
              <a:rPr lang="en-US" altLang="zh-CN" dirty="0"/>
              <a:t>∆t grows significantly, which limits the data rate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Serial transmission</a:t>
            </a:r>
          </a:p>
          <a:p>
            <a:pPr lvl="1"/>
            <a:r>
              <a:rPr lang="en-US" altLang="zh-CN" dirty="0"/>
              <a:t>Send a </a:t>
            </a:r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 of bits down a single line</a:t>
            </a:r>
          </a:p>
          <a:p>
            <a:pPr lvl="1"/>
            <a:r>
              <a:rPr lang="en-US" altLang="zh-CN" dirty="0"/>
              <a:t>Without waiting for any response from the receiver</a:t>
            </a:r>
          </a:p>
          <a:p>
            <a:pPr lvl="1"/>
            <a:r>
              <a:rPr lang="en-US" altLang="zh-CN" dirty="0"/>
              <a:t>Expect the receiver can recover the bits with no additional signal</a:t>
            </a:r>
          </a:p>
          <a:p>
            <a:pPr lvl="1"/>
            <a:r>
              <a:rPr lang="en-US" altLang="zh-CN" dirty="0"/>
              <a:t>Higher rates, longer distance, fewer wires</a:t>
            </a:r>
          </a:p>
          <a:p>
            <a:pPr lvl="1"/>
            <a:r>
              <a:rPr lang="en-US" altLang="zh-CN" dirty="0"/>
              <a:t>E.g., USB, SATA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19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560848295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Signal Transmission on Analog Line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r>
              <a:rPr lang="en-US" altLang="zh-CN" dirty="0">
                <a:ea typeface="MS PGothic" panose="020B0600070205080204" pitchFamily="34" charset="-128"/>
              </a:rPr>
              <a:t>It is hard for B to understand the signal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 doesn't have a copy of A's clock, so when to sample the signal?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20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FD2C131A-B46B-4B41-868B-9A357BE2A3F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4400" y="1543050"/>
            <a:ext cx="7239000" cy="13251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Picture 6">
            <a:extLst>
              <a:ext uri="{FF2B5EF4-FFF2-40B4-BE49-F238E27FC236}">
                <a16:creationId xmlns:a16="http://schemas.microsoft.com/office/drawing/2014/main" id="{45418287-9FE0-C642-96EB-251BBF5C962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371600" y="2777728"/>
            <a:ext cx="6540104" cy="99417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135444762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VCO: Voltage Controlled Oscillator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pPr>
              <a:lnSpc>
                <a:spcPct val="100000"/>
              </a:lnSpc>
            </a:pPr>
            <a:r>
              <a:rPr lang="en-US" altLang="zh-CN" dirty="0"/>
              <a:t>How to make two ends agree on the data rate </a:t>
            </a:r>
            <a:r>
              <a:rPr lang="en-US" altLang="zh-CN" dirty="0">
                <a:highlight>
                  <a:srgbClr val="FFFF00"/>
                </a:highlight>
              </a:rPr>
              <a:t>without</a:t>
            </a:r>
            <a:r>
              <a:rPr lang="en-US" altLang="zh-CN" dirty="0"/>
              <a:t> clock line?</a:t>
            </a:r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14000"/>
              </a:lnSpc>
            </a:pPr>
            <a:r>
              <a:rPr lang="en-US" altLang="zh-CN" dirty="0"/>
              <a:t>The receiver run a VCO at about the same data rate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VCO's output is multiplied by the voltage of incoming signal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 product is suitably filtered and sent back to adjust the VCO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VCO will finally be </a:t>
            </a:r>
            <a:r>
              <a:rPr lang="en-US" altLang="zh-CN" b="1" dirty="0">
                <a:solidFill>
                  <a:srgbClr val="0096FF"/>
                </a:solidFill>
              </a:rPr>
              <a:t>locked</a:t>
            </a:r>
            <a:r>
              <a:rPr lang="en-US" altLang="zh-CN" dirty="0"/>
              <a:t> to both the frequency and phase of the arriving signal: phase-locked loop</a:t>
            </a:r>
          </a:p>
          <a:p>
            <a:pPr lvl="1">
              <a:lnSpc>
                <a:spcPct val="114000"/>
              </a:lnSpc>
            </a:pPr>
            <a:r>
              <a:rPr lang="en-US" altLang="zh-CN" dirty="0"/>
              <a:t>Then the VCO becomes a clock source for the receiver</a:t>
            </a:r>
          </a:p>
          <a:p>
            <a:pPr marL="74250" lvl="1" indent="0">
              <a:lnSpc>
                <a:spcPct val="114000"/>
              </a:lnSpc>
              <a:buNone/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>
                <a:solidFill>
                  <a:srgbClr val="C00000"/>
                </a:solidFill>
                <a:ea typeface="MS PGothic" panose="020B0600070205080204" pitchFamily="34" charset="-128"/>
              </a:rPr>
              <a:t>Problem: if no transition in the stream (e.g., a lot of zero), the phase-locked loop cannot synchronize</a:t>
            </a:r>
          </a:p>
          <a:p>
            <a:pPr>
              <a:lnSpc>
                <a:spcPct val="100000"/>
              </a:lnSpc>
            </a:pPr>
            <a:endParaRPr lang="en-US" altLang="zh-CN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21</a:t>
            </a:fld>
            <a:endParaRPr lang="zh-CN" altLang="en-US"/>
          </a:p>
        </p:txBody>
      </p:sp>
      <p:pic>
        <p:nvPicPr>
          <p:cNvPr id="5" name="图片 3">
            <a:extLst>
              <a:ext uri="{FF2B5EF4-FFF2-40B4-BE49-F238E27FC236}">
                <a16:creationId xmlns:a16="http://schemas.microsoft.com/office/drawing/2014/main" id="{B0209C2C-AFD1-3942-8DDC-3B4850129BC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48264" y="1561698"/>
            <a:ext cx="2004877" cy="936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22749210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Manchester Code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Solution: sender encodes the data to ensure transitions</a:t>
            </a:r>
          </a:p>
          <a:p>
            <a:r>
              <a:rPr lang="en-US" altLang="zh-CN" dirty="0"/>
              <a:t>Phase encoding: at least 1 level transition for a bit</a:t>
            </a:r>
          </a:p>
          <a:p>
            <a:pPr lvl="1"/>
            <a:r>
              <a:rPr lang="en-US" altLang="zh-CN" dirty="0"/>
              <a:t>Manchester code: 0 -&gt; 01, 1 -&gt; 10</a:t>
            </a:r>
          </a:p>
          <a:p>
            <a:pPr lvl="1"/>
            <a:r>
              <a:rPr lang="en-US" altLang="zh-CN" dirty="0"/>
              <a:t>Max data rate is only half, but simple enough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22</a:t>
            </a:fld>
            <a:endParaRPr lang="zh-CN" altLang="en-US"/>
          </a:p>
        </p:txBody>
      </p:sp>
      <p:sp>
        <p:nvSpPr>
          <p:cNvPr id="5" name="Rectangle 84">
            <a:extLst>
              <a:ext uri="{FF2B5EF4-FFF2-40B4-BE49-F238E27FC236}">
                <a16:creationId xmlns:a16="http://schemas.microsoft.com/office/drawing/2014/main" id="{BEB94B22-C0B9-DF4E-96C9-6A2D60636B21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79898" y="4719414"/>
            <a:ext cx="906065" cy="43665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Manchester</a:t>
            </a:r>
          </a:p>
          <a:p>
            <a:pPr>
              <a:defRPr/>
            </a:pPr>
            <a:r>
              <a:rPr lang="en-US" altLang="zh-CN" sz="1200">
                <a:solidFill>
                  <a:srgbClr val="CC0000"/>
                </a:solidFill>
                <a:latin typeface="Calibri" charset="0"/>
                <a:ea typeface="宋体" charset="0"/>
                <a:cs typeface="宋体" charset="0"/>
              </a:rPr>
              <a:t>Encoding</a:t>
            </a:r>
          </a:p>
        </p:txBody>
      </p:sp>
      <p:sp>
        <p:nvSpPr>
          <p:cNvPr id="6" name="Line 85">
            <a:extLst>
              <a:ext uri="{FF2B5EF4-FFF2-40B4-BE49-F238E27FC236}">
                <a16:creationId xmlns:a16="http://schemas.microsoft.com/office/drawing/2014/main" id="{006BA4B8-03E2-BE4C-B9C4-B7FAC6F10E02}"/>
              </a:ext>
            </a:extLst>
          </p:cNvPr>
          <p:cNvSpPr>
            <a:spLocks noChangeShapeType="1"/>
          </p:cNvSpPr>
          <p:nvPr/>
        </p:nvSpPr>
        <p:spPr bwMode="auto">
          <a:xfrm flipV="1">
            <a:off x="2051447" y="4948014"/>
            <a:ext cx="5232797" cy="2381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7" name="Rectangle 86">
            <a:extLst>
              <a:ext uri="{FF2B5EF4-FFF2-40B4-BE49-F238E27FC236}">
                <a16:creationId xmlns:a16="http://schemas.microsoft.com/office/drawing/2014/main" id="{7B904BA8-09D9-7944-9704-94D2BC92231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51448" y="4948014"/>
            <a:ext cx="28217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8" name="Rectangle 87">
            <a:extLst>
              <a:ext uri="{FF2B5EF4-FFF2-40B4-BE49-F238E27FC236}">
                <a16:creationId xmlns:a16="http://schemas.microsoft.com/office/drawing/2014/main" id="{BB83D1E2-93B1-1842-ACDF-187099E0867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337198" y="4776564"/>
            <a:ext cx="501253" cy="17025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9" name="Line 91">
            <a:extLst>
              <a:ext uri="{FF2B5EF4-FFF2-40B4-BE49-F238E27FC236}">
                <a16:creationId xmlns:a16="http://schemas.microsoft.com/office/drawing/2014/main" id="{C4D58553-5335-3041-9026-529084D53818}"/>
              </a:ext>
            </a:extLst>
          </p:cNvPr>
          <p:cNvSpPr>
            <a:spLocks noChangeShapeType="1"/>
          </p:cNvSpPr>
          <p:nvPr/>
        </p:nvSpPr>
        <p:spPr bwMode="auto">
          <a:xfrm>
            <a:off x="2051447" y="4776564"/>
            <a:ext cx="0" cy="171450"/>
          </a:xfrm>
          <a:prstGeom prst="line">
            <a:avLst/>
          </a:prstGeom>
          <a:noFill/>
          <a:ln w="19050">
            <a:solidFill>
              <a:srgbClr val="FF0000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0" name="Rectangle 92">
            <a:extLst>
              <a:ext uri="{FF2B5EF4-FFF2-40B4-BE49-F238E27FC236}">
                <a16:creationId xmlns:a16="http://schemas.microsoft.com/office/drawing/2014/main" id="{DCA625E8-1BEA-6C42-B8A4-B2FAAAD6A24C}"/>
              </a:ext>
            </a:extLst>
          </p:cNvPr>
          <p:cNvSpPr>
            <a:spLocks noChangeArrowheads="1"/>
          </p:cNvSpPr>
          <p:nvPr/>
        </p:nvSpPr>
        <p:spPr bwMode="auto">
          <a:xfrm>
            <a:off x="2851548" y="4948014"/>
            <a:ext cx="507206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1" name="Rectangle 94">
            <a:extLst>
              <a:ext uri="{FF2B5EF4-FFF2-40B4-BE49-F238E27FC236}">
                <a16:creationId xmlns:a16="http://schemas.microsoft.com/office/drawing/2014/main" id="{8BCE396D-6247-894B-ABEF-477C6C5F57F0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65897" y="4776564"/>
            <a:ext cx="6286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2" name="Rectangle 95">
            <a:extLst>
              <a:ext uri="{FF2B5EF4-FFF2-40B4-BE49-F238E27FC236}">
                <a16:creationId xmlns:a16="http://schemas.microsoft.com/office/drawing/2014/main" id="{C0E544CB-4978-C74D-B108-EDE84F90B7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94547" y="494801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3" name="Rectangle 96">
            <a:extLst>
              <a:ext uri="{FF2B5EF4-FFF2-40B4-BE49-F238E27FC236}">
                <a16:creationId xmlns:a16="http://schemas.microsoft.com/office/drawing/2014/main" id="{ADA377A0-6E9C-924C-89D5-41ADA734E13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5088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4" name="Rectangle 97">
            <a:extLst>
              <a:ext uri="{FF2B5EF4-FFF2-40B4-BE49-F238E27FC236}">
                <a16:creationId xmlns:a16="http://schemas.microsoft.com/office/drawing/2014/main" id="{B2A9024A-B4C1-1043-A498-81A60CA1E524}"/>
              </a:ext>
            </a:extLst>
          </p:cNvPr>
          <p:cNvSpPr>
            <a:spLocks noChangeArrowheads="1"/>
          </p:cNvSpPr>
          <p:nvPr/>
        </p:nvSpPr>
        <p:spPr bwMode="auto">
          <a:xfrm>
            <a:off x="4794648" y="494801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5" name="Rectangle 98">
            <a:extLst>
              <a:ext uri="{FF2B5EF4-FFF2-40B4-BE49-F238E27FC236}">
                <a16:creationId xmlns:a16="http://schemas.microsoft.com/office/drawing/2014/main" id="{06808F19-F911-E146-85AE-D8443818B9B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0398" y="4776564"/>
            <a:ext cx="263128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6" name="Rectangle 99">
            <a:extLst>
              <a:ext uri="{FF2B5EF4-FFF2-40B4-BE49-F238E27FC236}">
                <a16:creationId xmlns:a16="http://schemas.microsoft.com/office/drawing/2014/main" id="{6FFD52ED-D500-2647-B9C6-87AB5ADE3D6C}"/>
              </a:ext>
            </a:extLst>
          </p:cNvPr>
          <p:cNvSpPr>
            <a:spLocks noChangeArrowheads="1"/>
          </p:cNvSpPr>
          <p:nvPr/>
        </p:nvSpPr>
        <p:spPr bwMode="auto">
          <a:xfrm>
            <a:off x="5345906" y="4948014"/>
            <a:ext cx="263129" cy="169069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7" name="Rectangle 101">
            <a:extLst>
              <a:ext uri="{FF2B5EF4-FFF2-40B4-BE49-F238E27FC236}">
                <a16:creationId xmlns:a16="http://schemas.microsoft.com/office/drawing/2014/main" id="{E65F16C1-ADAA-4448-A7B8-FBCFB32157B4}"/>
              </a:ext>
            </a:extLst>
          </p:cNvPr>
          <p:cNvSpPr>
            <a:spLocks noChangeArrowheads="1"/>
          </p:cNvSpPr>
          <p:nvPr/>
        </p:nvSpPr>
        <p:spPr bwMode="auto">
          <a:xfrm>
            <a:off x="5611416" y="4776564"/>
            <a:ext cx="5143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8" name="Rectangle 102">
            <a:extLst>
              <a:ext uri="{FF2B5EF4-FFF2-40B4-BE49-F238E27FC236}">
                <a16:creationId xmlns:a16="http://schemas.microsoft.com/office/drawing/2014/main" id="{F9BAB7F2-8B4E-3D40-B542-392003FD99C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460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19" name="Rectangle 103">
            <a:extLst>
              <a:ext uri="{FF2B5EF4-FFF2-40B4-BE49-F238E27FC236}">
                <a16:creationId xmlns:a16="http://schemas.microsoft.com/office/drawing/2014/main" id="{2309FD4C-C0CA-EB41-B98D-4F48640FADC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431756" y="477656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0" name="Rectangle 104">
            <a:extLst>
              <a:ext uri="{FF2B5EF4-FFF2-40B4-BE49-F238E27FC236}">
                <a16:creationId xmlns:a16="http://schemas.microsoft.com/office/drawing/2014/main" id="{2CBAC2BA-E91D-574F-B1B1-0583192D9E1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17506" y="4948014"/>
            <a:ext cx="285750" cy="171450"/>
          </a:xfrm>
          <a:prstGeom prst="rect">
            <a:avLst/>
          </a:prstGeom>
          <a:noFill/>
          <a:ln w="25400">
            <a:solidFill>
              <a:srgbClr val="FF0000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1" name="Rectangle 40">
            <a:extLst>
              <a:ext uri="{FF2B5EF4-FFF2-40B4-BE49-F238E27FC236}">
                <a16:creationId xmlns:a16="http://schemas.microsoft.com/office/drawing/2014/main" id="{2037EFED-4D5C-B64A-8C11-4CD9B1127A85}"/>
              </a:ext>
            </a:extLst>
          </p:cNvPr>
          <p:cNvSpPr>
            <a:spLocks noChangeArrowheads="1"/>
          </p:cNvSpPr>
          <p:nvPr/>
        </p:nvSpPr>
        <p:spPr bwMode="auto">
          <a:xfrm>
            <a:off x="1067991" y="4149104"/>
            <a:ext cx="747930" cy="25199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200">
                <a:latin typeface="Calibri" charset="0"/>
                <a:ea typeface="宋体" charset="0"/>
                <a:cs typeface="宋体" charset="0"/>
              </a:rPr>
              <a:t>Polar NRZ</a:t>
            </a:r>
          </a:p>
        </p:txBody>
      </p:sp>
      <p:sp>
        <p:nvSpPr>
          <p:cNvPr id="22" name="Line 41">
            <a:extLst>
              <a:ext uri="{FF2B5EF4-FFF2-40B4-BE49-F238E27FC236}">
                <a16:creationId xmlns:a16="http://schemas.microsoft.com/office/drawing/2014/main" id="{3EED80DB-10B6-9D47-8DBF-111315C32BE1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4369370"/>
            <a:ext cx="5175647" cy="0"/>
          </a:xfrm>
          <a:prstGeom prst="line">
            <a:avLst/>
          </a:prstGeom>
          <a:noFill/>
          <a:ln w="25400">
            <a:solidFill>
              <a:schemeClr val="tx1"/>
            </a:solidFill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3" name="Rectangle 42">
            <a:extLst>
              <a:ext uri="{FF2B5EF4-FFF2-40B4-BE49-F238E27FC236}">
                <a16:creationId xmlns:a16="http://schemas.microsoft.com/office/drawing/2014/main" id="{CED95926-9343-3E45-8781-0D08A8A75551}"/>
              </a:ext>
            </a:extLst>
          </p:cNvPr>
          <p:cNvSpPr>
            <a:spLocks noChangeArrowheads="1"/>
          </p:cNvSpPr>
          <p:nvPr/>
        </p:nvSpPr>
        <p:spPr bwMode="auto">
          <a:xfrm>
            <a:off x="4248150" y="4199111"/>
            <a:ext cx="1646635" cy="16906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4" name="Rectangle 43">
            <a:extLst>
              <a:ext uri="{FF2B5EF4-FFF2-40B4-BE49-F238E27FC236}">
                <a16:creationId xmlns:a16="http://schemas.microsoft.com/office/drawing/2014/main" id="{4F185DC2-22DB-5647-9D7D-1FAEAA9979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97166" y="4362227"/>
            <a:ext cx="1091803" cy="186928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5" name="Rectangle 73">
            <a:extLst>
              <a:ext uri="{FF2B5EF4-FFF2-40B4-BE49-F238E27FC236}">
                <a16:creationId xmlns:a16="http://schemas.microsoft.com/office/drawing/2014/main" id="{313FC598-9D43-7A48-B366-EBE1081821F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577704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6" name="Rectangle 74">
            <a:extLst>
              <a:ext uri="{FF2B5EF4-FFF2-40B4-BE49-F238E27FC236}">
                <a16:creationId xmlns:a16="http://schemas.microsoft.com/office/drawing/2014/main" id="{F25C07E8-467D-B84D-A353-4F895E96D3FC}"/>
              </a:ext>
            </a:extLst>
          </p:cNvPr>
          <p:cNvSpPr>
            <a:spLocks noChangeArrowheads="1"/>
          </p:cNvSpPr>
          <p:nvPr/>
        </p:nvSpPr>
        <p:spPr bwMode="auto">
          <a:xfrm>
            <a:off x="3688557" y="4369370"/>
            <a:ext cx="559594" cy="170259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7" name="Rectangle 75">
            <a:extLst>
              <a:ext uri="{FF2B5EF4-FFF2-40B4-BE49-F238E27FC236}">
                <a16:creationId xmlns:a16="http://schemas.microsoft.com/office/drawing/2014/main" id="{F96A27C0-487C-8E46-B3DB-FDC0852BD32F}"/>
              </a:ext>
            </a:extLst>
          </p:cNvPr>
          <p:cNvSpPr>
            <a:spLocks noChangeArrowheads="1"/>
          </p:cNvSpPr>
          <p:nvPr/>
        </p:nvSpPr>
        <p:spPr bwMode="auto">
          <a:xfrm>
            <a:off x="2018110" y="4191967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8" name="Rectangle 76">
            <a:extLst>
              <a:ext uri="{FF2B5EF4-FFF2-40B4-BE49-F238E27FC236}">
                <a16:creationId xmlns:a16="http://schemas.microsoft.com/office/drawing/2014/main" id="{D3FCF153-C94D-FE46-9FF2-B1EB7DF864A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137298" y="4199111"/>
            <a:ext cx="559594" cy="170260"/>
          </a:xfrm>
          <a:prstGeom prst="rect">
            <a:avLst/>
          </a:prstGeom>
          <a:noFill/>
          <a:ln w="25400">
            <a:solidFill>
              <a:schemeClr val="tx1"/>
            </a:solidFill>
            <a:miter lim="800000"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29" name="Rectangle 16">
            <a:extLst>
              <a:ext uri="{FF2B5EF4-FFF2-40B4-BE49-F238E27FC236}">
                <a16:creationId xmlns:a16="http://schemas.microsoft.com/office/drawing/2014/main" id="{B7469694-0C02-3D4B-9AB2-AA64C157609A}"/>
              </a:ext>
            </a:extLst>
          </p:cNvPr>
          <p:cNvSpPr>
            <a:spLocks noChangeArrowheads="1"/>
          </p:cNvSpPr>
          <p:nvPr/>
        </p:nvSpPr>
        <p:spPr bwMode="auto">
          <a:xfrm>
            <a:off x="2189560" y="3705002"/>
            <a:ext cx="2309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0" name="Rectangle 17">
            <a:extLst>
              <a:ext uri="{FF2B5EF4-FFF2-40B4-BE49-F238E27FC236}">
                <a16:creationId xmlns:a16="http://schemas.microsoft.com/office/drawing/2014/main" id="{8936FC40-F543-9348-A873-DDA9CAD53AA1}"/>
              </a:ext>
            </a:extLst>
          </p:cNvPr>
          <p:cNvSpPr>
            <a:spLocks noChangeArrowheads="1"/>
          </p:cNvSpPr>
          <p:nvPr/>
        </p:nvSpPr>
        <p:spPr bwMode="auto">
          <a:xfrm>
            <a:off x="27539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1" name="Rectangle 18">
            <a:extLst>
              <a:ext uri="{FF2B5EF4-FFF2-40B4-BE49-F238E27FC236}">
                <a16:creationId xmlns:a16="http://schemas.microsoft.com/office/drawing/2014/main" id="{CFA3833E-CE72-7442-AB42-2B6B24BF9FFD}"/>
              </a:ext>
            </a:extLst>
          </p:cNvPr>
          <p:cNvSpPr>
            <a:spLocks noChangeArrowheads="1"/>
          </p:cNvSpPr>
          <p:nvPr/>
        </p:nvSpPr>
        <p:spPr bwMode="auto">
          <a:xfrm>
            <a:off x="3303985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2" name="Rectangle 19">
            <a:extLst>
              <a:ext uri="{FF2B5EF4-FFF2-40B4-BE49-F238E27FC236}">
                <a16:creationId xmlns:a16="http://schemas.microsoft.com/office/drawing/2014/main" id="{2E4D06C2-3DD2-1448-94A7-52A0F10CFD6E}"/>
              </a:ext>
            </a:extLst>
          </p:cNvPr>
          <p:cNvSpPr>
            <a:spLocks noChangeArrowheads="1"/>
          </p:cNvSpPr>
          <p:nvPr/>
        </p:nvSpPr>
        <p:spPr bwMode="auto">
          <a:xfrm>
            <a:off x="3851673" y="3683570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3" name="Rectangle 20">
            <a:extLst>
              <a:ext uri="{FF2B5EF4-FFF2-40B4-BE49-F238E27FC236}">
                <a16:creationId xmlns:a16="http://schemas.microsoft.com/office/drawing/2014/main" id="{A1ECDBF1-5AF8-354F-99BD-7125DCC985C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401742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4" name="Rectangle 21">
            <a:extLst>
              <a:ext uri="{FF2B5EF4-FFF2-40B4-BE49-F238E27FC236}">
                <a16:creationId xmlns:a16="http://schemas.microsoft.com/office/drawing/2014/main" id="{4014E9F5-95FE-1F47-A08B-755E4FD9C23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967288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5" name="Rectangle 22">
            <a:extLst>
              <a:ext uri="{FF2B5EF4-FFF2-40B4-BE49-F238E27FC236}">
                <a16:creationId xmlns:a16="http://schemas.microsoft.com/office/drawing/2014/main" id="{89440A64-4995-224E-A55D-644C60C20EE0}"/>
              </a:ext>
            </a:extLst>
          </p:cNvPr>
          <p:cNvSpPr>
            <a:spLocks noChangeArrowheads="1"/>
          </p:cNvSpPr>
          <p:nvPr/>
        </p:nvSpPr>
        <p:spPr bwMode="auto">
          <a:xfrm>
            <a:off x="603051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6" name="Rectangle 23">
            <a:extLst>
              <a:ext uri="{FF2B5EF4-FFF2-40B4-BE49-F238E27FC236}">
                <a16:creationId xmlns:a16="http://schemas.microsoft.com/office/drawing/2014/main" id="{E99D81BD-9535-1D44-9F21-7BE448D4A916}"/>
              </a:ext>
            </a:extLst>
          </p:cNvPr>
          <p:cNvSpPr>
            <a:spLocks noChangeArrowheads="1"/>
          </p:cNvSpPr>
          <p:nvPr/>
        </p:nvSpPr>
        <p:spPr bwMode="auto">
          <a:xfrm>
            <a:off x="6582967" y="3705002"/>
            <a:ext cx="23484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0</a:t>
            </a:r>
          </a:p>
        </p:txBody>
      </p:sp>
      <p:sp>
        <p:nvSpPr>
          <p:cNvPr id="37" name="Rectangle 24">
            <a:extLst>
              <a:ext uri="{FF2B5EF4-FFF2-40B4-BE49-F238E27FC236}">
                <a16:creationId xmlns:a16="http://schemas.microsoft.com/office/drawing/2014/main" id="{EE13537D-B6D1-3C48-A8D0-857BB5302B11}"/>
              </a:ext>
            </a:extLst>
          </p:cNvPr>
          <p:cNvSpPr>
            <a:spLocks noChangeArrowheads="1"/>
          </p:cNvSpPr>
          <p:nvPr/>
        </p:nvSpPr>
        <p:spPr bwMode="auto">
          <a:xfrm>
            <a:off x="5510213" y="3705002"/>
            <a:ext cx="269081" cy="29816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 xmlns="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xmlns="" w="25400">
                <a:solidFill>
                  <a:schemeClr val="bg2"/>
                </a:solidFill>
                <a:prstDash val="sysDot"/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lIns="67866" tIns="33338" rIns="67866" bIns="33338">
            <a:spAutoFit/>
          </a:bodyPr>
          <a:lstStyle/>
          <a:p>
            <a:pPr>
              <a:defRPr/>
            </a:pPr>
            <a:r>
              <a:rPr lang="en-US" altLang="zh-CN" sz="1500">
                <a:latin typeface="Calibri" charset="0"/>
                <a:ea typeface="宋体" charset="0"/>
                <a:cs typeface="宋体" charset="0"/>
              </a:rPr>
              <a:t>1</a:t>
            </a:r>
          </a:p>
        </p:txBody>
      </p:sp>
      <p:sp>
        <p:nvSpPr>
          <p:cNvPr id="38" name="Line 2">
            <a:extLst>
              <a:ext uri="{FF2B5EF4-FFF2-40B4-BE49-F238E27FC236}">
                <a16:creationId xmlns:a16="http://schemas.microsoft.com/office/drawing/2014/main" id="{4198C663-1600-B848-B34B-17E0C2CF3433}"/>
              </a:ext>
            </a:extLst>
          </p:cNvPr>
          <p:cNvSpPr>
            <a:spLocks noChangeShapeType="1"/>
          </p:cNvSpPr>
          <p:nvPr/>
        </p:nvSpPr>
        <p:spPr bwMode="auto">
          <a:xfrm>
            <a:off x="2046685" y="3769295"/>
            <a:ext cx="2381" cy="1464469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39" name="Line 3">
            <a:extLst>
              <a:ext uri="{FF2B5EF4-FFF2-40B4-BE49-F238E27FC236}">
                <a16:creationId xmlns:a16="http://schemas.microsoft.com/office/drawing/2014/main" id="{843957EF-D374-2A40-B288-5B941E38F45E}"/>
              </a:ext>
            </a:extLst>
          </p:cNvPr>
          <p:cNvSpPr>
            <a:spLocks noChangeShapeType="1"/>
          </p:cNvSpPr>
          <p:nvPr/>
        </p:nvSpPr>
        <p:spPr bwMode="auto">
          <a:xfrm>
            <a:off x="2575323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0" name="Line 4">
            <a:extLst>
              <a:ext uri="{FF2B5EF4-FFF2-40B4-BE49-F238E27FC236}">
                <a16:creationId xmlns:a16="http://schemas.microsoft.com/office/drawing/2014/main" id="{193AE63F-3F1F-D64D-852D-DA0B696E7C2C}"/>
              </a:ext>
            </a:extLst>
          </p:cNvPr>
          <p:cNvSpPr>
            <a:spLocks noChangeShapeType="1"/>
          </p:cNvSpPr>
          <p:nvPr/>
        </p:nvSpPr>
        <p:spPr bwMode="auto">
          <a:xfrm>
            <a:off x="3132535" y="3728814"/>
            <a:ext cx="2381" cy="1447800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1" name="Line 5">
            <a:extLst>
              <a:ext uri="{FF2B5EF4-FFF2-40B4-BE49-F238E27FC236}">
                <a16:creationId xmlns:a16="http://schemas.microsoft.com/office/drawing/2014/main" id="{85F3BF70-F8AE-3F4D-9A2D-80FBEE4F1CD8}"/>
              </a:ext>
            </a:extLst>
          </p:cNvPr>
          <p:cNvSpPr>
            <a:spLocks noChangeShapeType="1"/>
          </p:cNvSpPr>
          <p:nvPr/>
        </p:nvSpPr>
        <p:spPr bwMode="auto">
          <a:xfrm>
            <a:off x="3677842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2" name="Line 6">
            <a:extLst>
              <a:ext uri="{FF2B5EF4-FFF2-40B4-BE49-F238E27FC236}">
                <a16:creationId xmlns:a16="http://schemas.microsoft.com/office/drawing/2014/main" id="{35E1B373-AF68-AC4D-B420-E256E747E95A}"/>
              </a:ext>
            </a:extLst>
          </p:cNvPr>
          <p:cNvSpPr>
            <a:spLocks noChangeShapeType="1"/>
          </p:cNvSpPr>
          <p:nvPr/>
        </p:nvSpPr>
        <p:spPr bwMode="auto">
          <a:xfrm>
            <a:off x="4231481" y="3739530"/>
            <a:ext cx="0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3" name="Line 7">
            <a:extLst>
              <a:ext uri="{FF2B5EF4-FFF2-40B4-BE49-F238E27FC236}">
                <a16:creationId xmlns:a16="http://schemas.microsoft.com/office/drawing/2014/main" id="{68A26326-34DE-5648-BAEA-50A5359C5F9F}"/>
              </a:ext>
            </a:extLst>
          </p:cNvPr>
          <p:cNvSpPr>
            <a:spLocks noChangeShapeType="1"/>
          </p:cNvSpPr>
          <p:nvPr/>
        </p:nvSpPr>
        <p:spPr bwMode="auto">
          <a:xfrm>
            <a:off x="4780360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4" name="Line 8">
            <a:extLst>
              <a:ext uri="{FF2B5EF4-FFF2-40B4-BE49-F238E27FC236}">
                <a16:creationId xmlns:a16="http://schemas.microsoft.com/office/drawing/2014/main" id="{A035E8FC-CBE9-9F4D-8134-BD781289B2A9}"/>
              </a:ext>
            </a:extLst>
          </p:cNvPr>
          <p:cNvSpPr>
            <a:spLocks noChangeShapeType="1"/>
          </p:cNvSpPr>
          <p:nvPr/>
        </p:nvSpPr>
        <p:spPr bwMode="auto">
          <a:xfrm>
            <a:off x="533161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5" name="Line 9">
            <a:extLst>
              <a:ext uri="{FF2B5EF4-FFF2-40B4-BE49-F238E27FC236}">
                <a16:creationId xmlns:a16="http://schemas.microsoft.com/office/drawing/2014/main" id="{CF38AB92-97C8-D24A-A5E0-FFD7FD9663DB}"/>
              </a:ext>
            </a:extLst>
          </p:cNvPr>
          <p:cNvSpPr>
            <a:spLocks noChangeShapeType="1"/>
          </p:cNvSpPr>
          <p:nvPr/>
        </p:nvSpPr>
        <p:spPr bwMode="auto">
          <a:xfrm>
            <a:off x="5882879" y="3728814"/>
            <a:ext cx="2381" cy="1451372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6" name="Line 10">
            <a:extLst>
              <a:ext uri="{FF2B5EF4-FFF2-40B4-BE49-F238E27FC236}">
                <a16:creationId xmlns:a16="http://schemas.microsoft.com/office/drawing/2014/main" id="{39CD5C1C-C528-6C48-A0CB-AA722D707444}"/>
              </a:ext>
            </a:extLst>
          </p:cNvPr>
          <p:cNvSpPr>
            <a:spLocks noChangeShapeType="1"/>
          </p:cNvSpPr>
          <p:nvPr/>
        </p:nvSpPr>
        <p:spPr bwMode="auto">
          <a:xfrm>
            <a:off x="643413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  <p:sp>
        <p:nvSpPr>
          <p:cNvPr id="47" name="Line 11">
            <a:extLst>
              <a:ext uri="{FF2B5EF4-FFF2-40B4-BE49-F238E27FC236}">
                <a16:creationId xmlns:a16="http://schemas.microsoft.com/office/drawing/2014/main" id="{B5D21963-1AE9-8A4C-9F06-1513CF69B830}"/>
              </a:ext>
            </a:extLst>
          </p:cNvPr>
          <p:cNvSpPr>
            <a:spLocks noChangeShapeType="1"/>
          </p:cNvSpPr>
          <p:nvPr/>
        </p:nvSpPr>
        <p:spPr bwMode="auto">
          <a:xfrm>
            <a:off x="6985398" y="3739530"/>
            <a:ext cx="2381" cy="1440656"/>
          </a:xfrm>
          <a:prstGeom prst="line">
            <a:avLst/>
          </a:prstGeom>
          <a:noFill/>
          <a:ln w="12700">
            <a:solidFill>
              <a:schemeClr val="tx1">
                <a:lumMod val="50000"/>
                <a:lumOff val="50000"/>
              </a:schemeClr>
            </a:solidFill>
            <a:prstDash val="dash"/>
            <a:round/>
            <a:headEnd/>
            <a:tailEnd/>
          </a:ln>
          <a:effectLst/>
          <a:extLst>
            <a:ext uri="{909E8E84-426E-40dd-AFC4-6F175D3DCCD1}">
              <a14:hiddenFill xmlns:a14="http://schemas.microsoft.com/office/drawing/2010/main" xmlns="">
                <a:noFill/>
              </a14:hiddenFill>
            </a:ext>
            <a:ext uri="{AF507438-7753-43e0-B8FC-AC1667EBCBE1}">
              <a14:hiddenEffects xmlns:a14="http://schemas.microsoft.com/office/drawing/2010/main" xmlns="">
                <a:effectLst>
                  <a:outerShdw blurRad="63500" dist="38099" dir="2700000" algn="ctr" rotWithShape="0">
                    <a:schemeClr val="bg2">
                      <a:alpha val="74998"/>
                    </a:schemeClr>
                  </a:outerShdw>
                </a:effectLst>
              </a14:hiddenEffects>
            </a:ext>
          </a:extLst>
        </p:spPr>
        <p:txBody>
          <a:bodyPr wrap="none" anchor="ctr"/>
          <a:lstStyle/>
          <a:p>
            <a:pPr>
              <a:defRPr/>
            </a:pPr>
            <a:endParaRPr lang="zh-CN" altLang="en-US" sz="1350">
              <a:latin typeface="Calibri" charset="0"/>
              <a:ea typeface="宋体" charset="0"/>
              <a:cs typeface="宋体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9584026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How to Share a Connection?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Isochronous communication (telephone communication)</a:t>
            </a:r>
          </a:p>
          <a:p>
            <a:pPr lvl="1"/>
            <a:r>
              <a:rPr lang="en-US" altLang="zh-CN" dirty="0"/>
              <a:t>Needs prior arrangement between switches</a:t>
            </a:r>
          </a:p>
          <a:p>
            <a:pPr lvl="1"/>
            <a:r>
              <a:rPr lang="en-US" altLang="zh-CN" dirty="0"/>
              <a:t>Connection: set up and tear down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Stream</a:t>
            </a:r>
            <a:r>
              <a:rPr lang="en-US" altLang="zh-CN" dirty="0"/>
              <a:t>: continuous bits flows out of a phone</a:t>
            </a:r>
          </a:p>
          <a:p>
            <a:pPr>
              <a:spcBef>
                <a:spcPts val="1800"/>
              </a:spcBef>
            </a:pPr>
            <a:r>
              <a:rPr lang="en-US" altLang="zh-CN" dirty="0"/>
              <a:t>Asynchronous communication (data communication)</a:t>
            </a:r>
          </a:p>
          <a:p>
            <a:pPr lvl="1"/>
            <a:r>
              <a:rPr lang="en-US" altLang="zh-CN" b="1" dirty="0">
                <a:solidFill>
                  <a:srgbClr val="0096FF"/>
                </a:solidFill>
              </a:rPr>
              <a:t>Message</a:t>
            </a:r>
            <a:r>
              <a:rPr lang="en-US" altLang="zh-CN" dirty="0"/>
              <a:t>: burst, ill-suited to fixed size and spacing of isochronous frames</a:t>
            </a:r>
          </a:p>
          <a:p>
            <a:pPr lvl="1"/>
            <a:r>
              <a:rPr lang="en-US" altLang="zh-CN" dirty="0"/>
              <a:t>Connectionless, asynchronous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23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605745043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r>
              <a:rPr lang="en-US" altLang="zh-CN" dirty="0"/>
              <a:t>Telephone network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Leverage "virtual link" for connection</a:t>
            </a:r>
          </a:p>
          <a:p>
            <a:pPr lvl="1">
              <a:lnSpc>
                <a:spcPct val="140000"/>
              </a:lnSpc>
            </a:pPr>
            <a:r>
              <a:rPr lang="en-US" altLang="zh-CN" dirty="0"/>
              <a:t>"network is busy" when no available time slot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24</a:t>
            </a:fld>
            <a:endParaRPr lang="zh-CN" altLang="en-US"/>
          </a:p>
        </p:txBody>
      </p:sp>
      <p:pic>
        <p:nvPicPr>
          <p:cNvPr id="5" name="Picture 5">
            <a:extLst>
              <a:ext uri="{FF2B5EF4-FFF2-40B4-BE49-F238E27FC236}">
                <a16:creationId xmlns:a16="http://schemas.microsoft.com/office/drawing/2014/main" id="{EE70F9C2-D004-7943-B9AC-C6FC7CE324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32508" y="1447074"/>
            <a:ext cx="6278983" cy="18133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572651455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Isochronous - TDM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r>
              <a:rPr lang="en-US" altLang="zh-CN" dirty="0"/>
              <a:t>64 Kbps each phone, 45 Mbps link</a:t>
            </a:r>
          </a:p>
          <a:p>
            <a:r>
              <a:rPr lang="en-US" altLang="zh-CN" dirty="0"/>
              <a:t>8-bit block (frame), 8000 frames per second</a:t>
            </a:r>
          </a:p>
          <a:p>
            <a:r>
              <a:rPr lang="en-US" altLang="zh-CN" dirty="0"/>
              <a:t>5624 bit times or 125 us</a:t>
            </a:r>
          </a:p>
          <a:p>
            <a:r>
              <a:rPr lang="en-US" altLang="zh-CN" dirty="0"/>
              <a:t>703 simultaneous conversations (what if there is a 704</a:t>
            </a:r>
            <a:r>
              <a:rPr lang="en-US" altLang="zh-CN" baseline="30000" dirty="0"/>
              <a:t>th</a:t>
            </a:r>
            <a:r>
              <a:rPr lang="en-US" altLang="zh-CN" dirty="0"/>
              <a:t> calling?)</a:t>
            </a:r>
          </a:p>
          <a:p>
            <a:r>
              <a:rPr lang="en-US" altLang="zh-CN" dirty="0">
                <a:solidFill>
                  <a:srgbClr val="C00000"/>
                </a:solidFill>
              </a:rPr>
              <a:t>Q: Why the voice is still </a:t>
            </a:r>
            <a:r>
              <a:rPr lang="en-US" altLang="zh-CN" i="1" dirty="0">
                <a:solidFill>
                  <a:srgbClr val="C00000"/>
                </a:solidFill>
              </a:rPr>
              <a:t>continuous</a:t>
            </a:r>
            <a:r>
              <a:rPr lang="en-US" altLang="zh-CN" dirty="0">
                <a:solidFill>
                  <a:srgbClr val="C00000"/>
                </a:solidFill>
              </a:rPr>
              <a:t>, instead of </a:t>
            </a:r>
            <a:r>
              <a:rPr lang="en-US" altLang="zh-CN" i="1" dirty="0">
                <a:solidFill>
                  <a:srgbClr val="C00000"/>
                </a:solidFill>
              </a:rPr>
              <a:t>fragmented</a:t>
            </a:r>
            <a:r>
              <a:rPr lang="en-US" altLang="zh-CN" dirty="0">
                <a:solidFill>
                  <a:srgbClr val="C00000"/>
                </a:solidFill>
              </a:rPr>
              <a:t>?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25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3F6935BB-C5D1-3643-AE87-EF040A2C9CA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95400" y="1485901"/>
            <a:ext cx="6629400" cy="120372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6065829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Data Communication Network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356826"/>
          </a:xfrm>
        </p:spPr>
        <p:txBody>
          <a:bodyPr>
            <a:normAutofit/>
          </a:bodyPr>
          <a:lstStyle/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4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endParaRPr lang="en-US" altLang="zh-CN" dirty="0"/>
          </a:p>
          <a:p>
            <a:pPr>
              <a:lnSpc>
                <a:spcPct val="100000"/>
              </a:lnSpc>
            </a:pPr>
            <a:r>
              <a:rPr lang="en-US" altLang="zh-CN" dirty="0"/>
              <a:t>Data communication network usually contains </a:t>
            </a:r>
            <a:r>
              <a:rPr lang="en-US" altLang="zh-CN" dirty="0">
                <a:solidFill>
                  <a:srgbClr val="0096FF"/>
                </a:solidFill>
              </a:rPr>
              <a:t>burst</a:t>
            </a:r>
            <a:r>
              <a:rPr lang="en-US" altLang="zh-CN" dirty="0"/>
              <a:t> communication</a:t>
            </a:r>
          </a:p>
          <a:p>
            <a:pPr>
              <a:lnSpc>
                <a:spcPct val="100000"/>
              </a:lnSpc>
            </a:pPr>
            <a:r>
              <a:rPr lang="en-US" altLang="zh-CN" dirty="0"/>
              <a:t>Different from the telephone network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26</a:t>
            </a:fld>
            <a:endParaRPr lang="zh-CN" altLang="en-US"/>
          </a:p>
        </p:txBody>
      </p:sp>
      <p:pic>
        <p:nvPicPr>
          <p:cNvPr id="7" name="Picture 4">
            <a:extLst>
              <a:ext uri="{FF2B5EF4-FFF2-40B4-BE49-F238E27FC236}">
                <a16:creationId xmlns:a16="http://schemas.microsoft.com/office/drawing/2014/main" id="{09AAD901-F3F7-6A41-87BC-C60C45F5DB6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53679" y="1201316"/>
            <a:ext cx="7341394" cy="23907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394268963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Frame and Packet: Asynchronous Link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Frame can be of any length, carried at any time that the link is free</a:t>
            </a:r>
          </a:p>
          <a:p>
            <a:r>
              <a:rPr lang="en-US" altLang="zh-CN" dirty="0"/>
              <a:t>Packet: a variable-length frame with its </a:t>
            </a:r>
            <a:r>
              <a:rPr lang="en-US" altLang="zh-CN" dirty="0">
                <a:solidFill>
                  <a:srgbClr val="0096FF"/>
                </a:solidFill>
              </a:rPr>
              <a:t>guidance info</a:t>
            </a:r>
            <a:r>
              <a:rPr lang="zh-CN" altLang="en-US" dirty="0">
                <a:solidFill>
                  <a:srgbClr val="0096FF"/>
                </a:solidFill>
              </a:rPr>
              <a:t> </a:t>
            </a:r>
            <a:r>
              <a:rPr lang="en-US" altLang="zh-CN" dirty="0">
                <a:solidFill>
                  <a:srgbClr val="0096FF"/>
                </a:solidFill>
              </a:rPr>
              <a:t>(header)</a:t>
            </a:r>
          </a:p>
          <a:p>
            <a:r>
              <a:rPr lang="en-US" altLang="zh-CN" dirty="0"/>
              <a:t>Connectionless transmission: no state maintained</a:t>
            </a:r>
          </a:p>
          <a:p>
            <a:r>
              <a:rPr lang="en-US" altLang="zh-CN" dirty="0"/>
              <a:t>Segment and reassemble</a:t>
            </a:r>
          </a:p>
          <a:p>
            <a:r>
              <a:rPr lang="en-US" altLang="zh-CN" dirty="0"/>
              <a:t>Packet voice: replacing many parts of isochronous network</a:t>
            </a:r>
            <a:endParaRPr lang="zh-CN" altLang="zh-CN" dirty="0"/>
          </a:p>
          <a:p>
            <a:endParaRPr lang="en-US" altLang="zh-CN" dirty="0">
              <a:solidFill>
                <a:srgbClr val="0096FF"/>
              </a:solidFill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27</a:t>
            </a:fld>
            <a:endParaRPr lang="zh-CN" altLang="en-US"/>
          </a:p>
        </p:txBody>
      </p:sp>
      <p:pic>
        <p:nvPicPr>
          <p:cNvPr id="5" name="Picture 1">
            <a:extLst>
              <a:ext uri="{FF2B5EF4-FFF2-40B4-BE49-F238E27FC236}">
                <a16:creationId xmlns:a16="http://schemas.microsoft.com/office/drawing/2014/main" id="{57875526-459C-9B47-A0D7-F35E1FA3511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763688" y="3577580"/>
            <a:ext cx="5455444" cy="1428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84352447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Multiplexing / Demultiplexing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endParaRPr lang="en-US" altLang="zh-CN" dirty="0"/>
          </a:p>
          <a:p>
            <a:r>
              <a:rPr lang="en-US" altLang="zh-CN" dirty="0"/>
              <a:t>Multiplex using a queue: switch need memory/buffer </a:t>
            </a:r>
          </a:p>
          <a:p>
            <a:r>
              <a:rPr lang="en-US" altLang="zh-CN" dirty="0"/>
              <a:t>Demultiplex using information in packet header </a:t>
            </a:r>
          </a:p>
          <a:p>
            <a:pPr lvl="1"/>
            <a:r>
              <a:rPr lang="en-US" altLang="zh-CN" dirty="0"/>
              <a:t>Header has destination  </a:t>
            </a:r>
          </a:p>
          <a:p>
            <a:pPr lvl="1"/>
            <a:r>
              <a:rPr lang="en-US" altLang="zh-CN" dirty="0"/>
              <a:t>Switch has a forwarding table that contains information about which link to use to reach a destination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28</a:t>
            </a:fld>
            <a:endParaRPr lang="zh-CN" alt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181C9A1-5AA2-034C-93F2-D72145E476C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71563" y="1534716"/>
            <a:ext cx="6686550" cy="142755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912507174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Framing Frames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Where a frame begins and ends</a:t>
            </a:r>
          </a:p>
          <a:p>
            <a:r>
              <a:rPr lang="en-US" altLang="zh-CN" dirty="0"/>
              <a:t>Independent from framing bits</a:t>
            </a:r>
          </a:p>
          <a:p>
            <a:pPr lvl="1"/>
            <a:r>
              <a:rPr lang="en-US" altLang="zh-CN" dirty="0"/>
              <a:t>Some model separates link layer to 2: one for bits and one for frames</a:t>
            </a:r>
          </a:p>
          <a:p>
            <a:r>
              <a:rPr lang="en-US" altLang="zh-CN" dirty="0"/>
              <a:t>Simple method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Choose a pattern of bits, e.g., 7 one-bits in a row, as a frame-separator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Bit stuffing: if data contains 6 ones in a row, then add an extra bit (0)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29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18014769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Error Handling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Error detection code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Adding redundancy: e.g., checksum at the end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What to do if detect an error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Error correction code: with enough redundancy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Where noise is well understood, e.g., disk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Ask sender to resend: sender holds frame in buffer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Let receiver discard the frame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Blending these techniques</a:t>
            </a:r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30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124463739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Coding: Incremental Redundancy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 lnSpcReduction="10000"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Forward error correction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Perform coding before storing or transmitting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Later decode the data without appealing to the creator</a:t>
            </a:r>
          </a:p>
          <a:p>
            <a:r>
              <a:rPr lang="en-US" altLang="zh-CN" dirty="0">
                <a:solidFill>
                  <a:srgbClr val="0096FF"/>
                </a:solidFill>
                <a:ea typeface="MS PGothic" panose="020B0600070205080204" pitchFamily="34" charset="-128"/>
              </a:rPr>
              <a:t>Hamming distance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Number of 1 in </a:t>
            </a:r>
            <a:r>
              <a:rPr lang="en-US" altLang="zh-CN" i="1" dirty="0">
                <a:ea typeface="MS PGothic" panose="020B0600070205080204" pitchFamily="34" charset="-128"/>
              </a:rPr>
              <a:t>A </a:t>
            </a:r>
            <a:r>
              <a:rPr lang="en-US" altLang="zh-CN" dirty="0">
                <a:ea typeface="MS PGothic" panose="020B0600070205080204" pitchFamily="34" charset="-128"/>
              </a:rPr>
              <a:t>⊕ B , ⊕ is exclusive OR (XOR)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2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000101, can only detect 1-bit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3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only correct 1 bit flip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If H-distance between every legitimate pair is 4</a:t>
            </a:r>
          </a:p>
          <a:p>
            <a:pPr lvl="2"/>
            <a:r>
              <a:rPr lang="en-US" altLang="zh-CN" sz="1600" dirty="0">
                <a:ea typeface="MS PGothic" panose="020B0600070205080204" pitchFamily="34" charset="-128"/>
              </a:rPr>
              <a:t>Can detect 2-bit flip, correct 1-bit flip</a:t>
            </a: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31</a:t>
            </a:fld>
            <a:endParaRPr lang="zh-CN" altLang="en-US"/>
          </a:p>
        </p:txBody>
      </p:sp>
      <p:pic>
        <p:nvPicPr>
          <p:cNvPr id="6" name="Picture 4">
            <a:extLst>
              <a:ext uri="{FF2B5EF4-FFF2-40B4-BE49-F238E27FC236}">
                <a16:creationId xmlns:a16="http://schemas.microsoft.com/office/drawing/2014/main" id="{E3166B37-3F05-E846-8635-6A63C26D3DE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6" y="3433564"/>
            <a:ext cx="1232297" cy="628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Picture 5">
            <a:extLst>
              <a:ext uri="{FF2B5EF4-FFF2-40B4-BE49-F238E27FC236}">
                <a16:creationId xmlns:a16="http://schemas.microsoft.com/office/drawing/2014/main" id="{D19F60CA-59C2-5240-87A7-C55A7D4AE9C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76257" y="4462264"/>
            <a:ext cx="1169194" cy="5905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72608132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Example-1: Simple Parity Check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2 bits -&gt; 3 bits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Detect 1-bit errors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8 patterns total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Only 4 correct patterns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00 -&gt; 00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11 -&gt; 11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0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10 -&gt; 10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01 -&gt; 01</a:t>
            </a:r>
            <a:r>
              <a:rPr lang="en-US" altLang="zh-CN" dirty="0">
                <a:solidFill>
                  <a:srgbClr val="0066FF"/>
                </a:solidFill>
                <a:ea typeface="MS PGothic" panose="020B0600070205080204" pitchFamily="34" charset="-128"/>
              </a:rPr>
              <a:t>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Hamming distance of this code is 2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1-bit flipping will cause incorrect pattern</a:t>
            </a:r>
          </a:p>
          <a:p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32</a:t>
            </a:fld>
            <a:endParaRPr lang="zh-CN" altLang="en-US"/>
          </a:p>
        </p:txBody>
      </p:sp>
      <p:pic>
        <p:nvPicPr>
          <p:cNvPr id="8" name="Picture 4">
            <a:extLst>
              <a:ext uri="{FF2B5EF4-FFF2-40B4-BE49-F238E27FC236}">
                <a16:creationId xmlns:a16="http://schemas.microsoft.com/office/drawing/2014/main" id="{2DD4629D-C394-BD43-826F-DA1453ABD6C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500687" y="1950244"/>
            <a:ext cx="2701529" cy="22348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772830459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>
                <a:ea typeface="MS PGothic" panose="020B0600070205080204" pitchFamily="34" charset="-128"/>
              </a:rPr>
              <a:t>Example-2: 4-bit -&gt; 7-bit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AC35285A-68A7-404E-A726-A5B4BC85B37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8229600" cy="4167654"/>
          </a:xfrm>
        </p:spPr>
        <p:txBody>
          <a:bodyPr>
            <a:normAutofit/>
          </a:bodyPr>
          <a:lstStyle/>
          <a:p>
            <a:r>
              <a:rPr lang="en-US" altLang="zh-CN" dirty="0">
                <a:ea typeface="MS PGothic" panose="020B0600070205080204" pitchFamily="34" charset="-128"/>
              </a:rPr>
              <a:t>4 bits -&gt; 7 bits (56 using only extra 7)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3 extra bits to distinguish 8 cases</a:t>
            </a:r>
          </a:p>
          <a:p>
            <a:pPr lvl="1"/>
            <a:r>
              <a:rPr lang="en-US" altLang="zh-CN" dirty="0">
                <a:ea typeface="MS PGothic" panose="020B0600070205080204" pitchFamily="34" charset="-128"/>
              </a:rPr>
              <a:t>e.g. 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</a:p>
          <a:p>
            <a:r>
              <a:rPr lang="en-US" altLang="zh-CN" dirty="0">
                <a:ea typeface="MS PGothic" panose="020B0600070205080204" pitchFamily="34" charset="-128"/>
              </a:rPr>
              <a:t>Correct 1-bit errors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ea typeface="MS PGothic" panose="020B0600070205080204" pitchFamily="34" charset="-128"/>
              </a:rPr>
              <a:t> 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u="sng" dirty="0">
                <a:solidFill>
                  <a:srgbClr val="FF0000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P1 &amp; P4 not match</a:t>
            </a:r>
          </a:p>
          <a:p>
            <a:pPr lvl="1"/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 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-&gt; 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u="sng" dirty="0">
                <a:solidFill>
                  <a:srgbClr val="0000FF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</a:t>
            </a:r>
            <a:r>
              <a:rPr lang="en-US" altLang="zh-CN" dirty="0">
                <a:solidFill>
                  <a:srgbClr val="0000FF"/>
                </a:solidFill>
                <a:ea typeface="MS PGothic" panose="020B0600070205080204" pitchFamily="34" charset="-128"/>
              </a:rPr>
              <a:t>0</a:t>
            </a:r>
            <a:r>
              <a:rPr lang="en-US" altLang="zh-CN" dirty="0">
                <a:solidFill>
                  <a:srgbClr val="FF0000"/>
                </a:solidFill>
                <a:ea typeface="MS PGothic" panose="020B0600070205080204" pitchFamily="34" charset="-128"/>
              </a:rPr>
              <a:t>101</a:t>
            </a:r>
            <a:r>
              <a:rPr lang="en-US" altLang="zh-CN" dirty="0">
                <a:solidFill>
                  <a:srgbClr val="000000"/>
                </a:solidFill>
                <a:ea typeface="MS PGothic" panose="020B0600070205080204" pitchFamily="34" charset="-128"/>
              </a:rPr>
              <a:t> :  P2 not match</a:t>
            </a:r>
            <a:endParaRPr lang="en-US" altLang="zh-CN" dirty="0">
              <a:ea typeface="MS PGothic" panose="020B0600070205080204" pitchFamily="34" charset="-128"/>
            </a:endParaRPr>
          </a:p>
          <a:p>
            <a:pPr lvl="1"/>
            <a:endParaRPr lang="en-US" altLang="zh-CN" sz="2000" dirty="0">
              <a:ea typeface="MS PGothic" panose="020B0600070205080204" pitchFamily="34" charset="-128"/>
            </a:endParaRP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33</a:t>
            </a:fld>
            <a:endParaRPr lang="zh-CN" altLang="en-US"/>
          </a:p>
        </p:txBody>
      </p:sp>
      <p:pic>
        <p:nvPicPr>
          <p:cNvPr id="6" name="Picture 7">
            <a:extLst>
              <a:ext uri="{FF2B5EF4-FFF2-40B4-BE49-F238E27FC236}">
                <a16:creationId xmlns:a16="http://schemas.microsoft.com/office/drawing/2014/main" id="{ED4ED907-3DFF-964B-AA23-7372E7458A6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54328" y="1129308"/>
            <a:ext cx="2459781" cy="108294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7" name="Oval 10">
            <a:extLst>
              <a:ext uri="{FF2B5EF4-FFF2-40B4-BE49-F238E27FC236}">
                <a16:creationId xmlns:a16="http://schemas.microsoft.com/office/drawing/2014/main" id="{83737618-25FC-A841-9A21-1DE9B5674180}"/>
              </a:ext>
            </a:extLst>
          </p:cNvPr>
          <p:cNvSpPr/>
          <p:nvPr/>
        </p:nvSpPr>
        <p:spPr bwMode="auto">
          <a:xfrm>
            <a:off x="21828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9" name="Oval 11">
            <a:extLst>
              <a:ext uri="{FF2B5EF4-FFF2-40B4-BE49-F238E27FC236}">
                <a16:creationId xmlns:a16="http://schemas.microsoft.com/office/drawing/2014/main" id="{7F560DA8-B9B0-E74D-83B1-D64508FC8D48}"/>
              </a:ext>
            </a:extLst>
          </p:cNvPr>
          <p:cNvSpPr/>
          <p:nvPr/>
        </p:nvSpPr>
        <p:spPr bwMode="auto">
          <a:xfrm>
            <a:off x="32496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0" name="Oval 12">
            <a:extLst>
              <a:ext uri="{FF2B5EF4-FFF2-40B4-BE49-F238E27FC236}">
                <a16:creationId xmlns:a16="http://schemas.microsoft.com/office/drawing/2014/main" id="{9E5408BC-3DAF-9D4C-83DB-639FD2554307}"/>
              </a:ext>
            </a:extLst>
          </p:cNvPr>
          <p:cNvSpPr/>
          <p:nvPr/>
        </p:nvSpPr>
        <p:spPr bwMode="auto">
          <a:xfrm>
            <a:off x="3783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1" name="Oval 13">
            <a:extLst>
              <a:ext uri="{FF2B5EF4-FFF2-40B4-BE49-F238E27FC236}">
                <a16:creationId xmlns:a16="http://schemas.microsoft.com/office/drawing/2014/main" id="{BF4ACD09-C649-554A-9378-7C752E04E990}"/>
              </a:ext>
            </a:extLst>
          </p:cNvPr>
          <p:cNvSpPr/>
          <p:nvPr/>
        </p:nvSpPr>
        <p:spPr bwMode="auto">
          <a:xfrm>
            <a:off x="4316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2" name="Oval 14">
            <a:extLst>
              <a:ext uri="{FF2B5EF4-FFF2-40B4-BE49-F238E27FC236}">
                <a16:creationId xmlns:a16="http://schemas.microsoft.com/office/drawing/2014/main" id="{25D154A4-C975-CA44-8A33-991BFF0A2369}"/>
              </a:ext>
            </a:extLst>
          </p:cNvPr>
          <p:cNvSpPr/>
          <p:nvPr/>
        </p:nvSpPr>
        <p:spPr bwMode="auto">
          <a:xfrm>
            <a:off x="16494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3" name="Oval 15">
            <a:extLst>
              <a:ext uri="{FF2B5EF4-FFF2-40B4-BE49-F238E27FC236}">
                <a16:creationId xmlns:a16="http://schemas.microsoft.com/office/drawing/2014/main" id="{3F22D069-A884-944D-B11C-44F917F43470}"/>
              </a:ext>
            </a:extLst>
          </p:cNvPr>
          <p:cNvSpPr/>
          <p:nvPr/>
        </p:nvSpPr>
        <p:spPr bwMode="auto">
          <a:xfrm>
            <a:off x="11160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1</a:t>
            </a:r>
          </a:p>
        </p:txBody>
      </p:sp>
      <p:sp>
        <p:nvSpPr>
          <p:cNvPr id="14" name="Oval 16">
            <a:extLst>
              <a:ext uri="{FF2B5EF4-FFF2-40B4-BE49-F238E27FC236}">
                <a16:creationId xmlns:a16="http://schemas.microsoft.com/office/drawing/2014/main" id="{F9E36832-A326-4741-BB67-FDAE20866A32}"/>
              </a:ext>
            </a:extLst>
          </p:cNvPr>
          <p:cNvSpPr/>
          <p:nvPr/>
        </p:nvSpPr>
        <p:spPr bwMode="auto">
          <a:xfrm>
            <a:off x="2716293" y="42976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15" name="Oval 17">
            <a:extLst>
              <a:ext uri="{FF2B5EF4-FFF2-40B4-BE49-F238E27FC236}">
                <a16:creationId xmlns:a16="http://schemas.microsoft.com/office/drawing/2014/main" id="{58863DA1-3800-0340-A64C-975DFD5DC794}"/>
              </a:ext>
            </a:extLst>
          </p:cNvPr>
          <p:cNvSpPr/>
          <p:nvPr/>
        </p:nvSpPr>
        <p:spPr bwMode="auto">
          <a:xfrm>
            <a:off x="21828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6" name="Oval 18">
            <a:extLst>
              <a:ext uri="{FF2B5EF4-FFF2-40B4-BE49-F238E27FC236}">
                <a16:creationId xmlns:a16="http://schemas.microsoft.com/office/drawing/2014/main" id="{22E4E1D9-3FF5-4546-A87A-75D4DD3B67A2}"/>
              </a:ext>
            </a:extLst>
          </p:cNvPr>
          <p:cNvSpPr/>
          <p:nvPr/>
        </p:nvSpPr>
        <p:spPr bwMode="auto">
          <a:xfrm>
            <a:off x="32496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17" name="Oval 19">
            <a:extLst>
              <a:ext uri="{FF2B5EF4-FFF2-40B4-BE49-F238E27FC236}">
                <a16:creationId xmlns:a16="http://schemas.microsoft.com/office/drawing/2014/main" id="{D073D8E9-8189-E245-BE65-ECA44BB504E2}"/>
              </a:ext>
            </a:extLst>
          </p:cNvPr>
          <p:cNvSpPr/>
          <p:nvPr/>
        </p:nvSpPr>
        <p:spPr bwMode="auto">
          <a:xfrm>
            <a:off x="3783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18" name="Oval 20">
            <a:extLst>
              <a:ext uri="{FF2B5EF4-FFF2-40B4-BE49-F238E27FC236}">
                <a16:creationId xmlns:a16="http://schemas.microsoft.com/office/drawing/2014/main" id="{2CDF6F5E-82F6-C14A-8E7D-EA67DAAE010E}"/>
              </a:ext>
            </a:extLst>
          </p:cNvPr>
          <p:cNvSpPr/>
          <p:nvPr/>
        </p:nvSpPr>
        <p:spPr bwMode="auto">
          <a:xfrm>
            <a:off x="4316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19" name="Oval 21">
            <a:extLst>
              <a:ext uri="{FF2B5EF4-FFF2-40B4-BE49-F238E27FC236}">
                <a16:creationId xmlns:a16="http://schemas.microsoft.com/office/drawing/2014/main" id="{5EC389D9-DC1C-AD44-839F-726D83142A4F}"/>
              </a:ext>
            </a:extLst>
          </p:cNvPr>
          <p:cNvSpPr/>
          <p:nvPr/>
        </p:nvSpPr>
        <p:spPr bwMode="auto">
          <a:xfrm>
            <a:off x="16494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sp>
        <p:nvSpPr>
          <p:cNvPr id="20" name="Oval 22">
            <a:extLst>
              <a:ext uri="{FF2B5EF4-FFF2-40B4-BE49-F238E27FC236}">
                <a16:creationId xmlns:a16="http://schemas.microsoft.com/office/drawing/2014/main" id="{7FAB30CE-591B-9245-BE15-3539070E59E5}"/>
              </a:ext>
            </a:extLst>
          </p:cNvPr>
          <p:cNvSpPr/>
          <p:nvPr/>
        </p:nvSpPr>
        <p:spPr bwMode="auto">
          <a:xfrm>
            <a:off x="11160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1" name="Oval 23">
            <a:extLst>
              <a:ext uri="{FF2B5EF4-FFF2-40B4-BE49-F238E27FC236}">
                <a16:creationId xmlns:a16="http://schemas.microsoft.com/office/drawing/2014/main" id="{3938B8EF-8D5C-574F-B177-9D7387D90001}"/>
              </a:ext>
            </a:extLst>
          </p:cNvPr>
          <p:cNvSpPr/>
          <p:nvPr/>
        </p:nvSpPr>
        <p:spPr bwMode="auto">
          <a:xfrm>
            <a:off x="2716293" y="469771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2" name="Oval 24">
            <a:extLst>
              <a:ext uri="{FF2B5EF4-FFF2-40B4-BE49-F238E27FC236}">
                <a16:creationId xmlns:a16="http://schemas.microsoft.com/office/drawing/2014/main" id="{26D89AC5-A2A3-C249-8767-27C05F53C087}"/>
              </a:ext>
            </a:extLst>
          </p:cNvPr>
          <p:cNvSpPr/>
          <p:nvPr/>
        </p:nvSpPr>
        <p:spPr bwMode="auto">
          <a:xfrm>
            <a:off x="21828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3" name="Oval 25">
            <a:extLst>
              <a:ext uri="{FF2B5EF4-FFF2-40B4-BE49-F238E27FC236}">
                <a16:creationId xmlns:a16="http://schemas.microsoft.com/office/drawing/2014/main" id="{3F04B212-73D4-1A4C-AAF0-3446643EE81C}"/>
              </a:ext>
            </a:extLst>
          </p:cNvPr>
          <p:cNvSpPr/>
          <p:nvPr/>
        </p:nvSpPr>
        <p:spPr bwMode="auto">
          <a:xfrm>
            <a:off x="32496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4" name="Oval 26">
            <a:extLst>
              <a:ext uri="{FF2B5EF4-FFF2-40B4-BE49-F238E27FC236}">
                <a16:creationId xmlns:a16="http://schemas.microsoft.com/office/drawing/2014/main" id="{8ACA5053-D1ED-B440-93A0-B34104E7B167}"/>
              </a:ext>
            </a:extLst>
          </p:cNvPr>
          <p:cNvSpPr/>
          <p:nvPr/>
        </p:nvSpPr>
        <p:spPr bwMode="auto">
          <a:xfrm>
            <a:off x="3783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0</a:t>
            </a:r>
          </a:p>
        </p:txBody>
      </p:sp>
      <p:sp>
        <p:nvSpPr>
          <p:cNvPr id="25" name="Oval 27">
            <a:extLst>
              <a:ext uri="{FF2B5EF4-FFF2-40B4-BE49-F238E27FC236}">
                <a16:creationId xmlns:a16="http://schemas.microsoft.com/office/drawing/2014/main" id="{F3B92E1B-D4CD-9A4D-B81E-55452FCF1F09}"/>
              </a:ext>
            </a:extLst>
          </p:cNvPr>
          <p:cNvSpPr/>
          <p:nvPr/>
        </p:nvSpPr>
        <p:spPr bwMode="auto">
          <a:xfrm>
            <a:off x="4316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FF0000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FF0000"/>
                </a:solidFill>
                <a:cs typeface="宋体" charset="0"/>
              </a:rPr>
              <a:t>1</a:t>
            </a:r>
          </a:p>
        </p:txBody>
      </p:sp>
      <p:sp>
        <p:nvSpPr>
          <p:cNvPr id="26" name="Oval 28">
            <a:extLst>
              <a:ext uri="{FF2B5EF4-FFF2-40B4-BE49-F238E27FC236}">
                <a16:creationId xmlns:a16="http://schemas.microsoft.com/office/drawing/2014/main" id="{AB074B85-6335-6040-91A2-175C4DA86A9C}"/>
              </a:ext>
            </a:extLst>
          </p:cNvPr>
          <p:cNvSpPr/>
          <p:nvPr/>
        </p:nvSpPr>
        <p:spPr bwMode="auto">
          <a:xfrm>
            <a:off x="16494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0</a:t>
            </a:r>
          </a:p>
        </p:txBody>
      </p:sp>
      <p:sp>
        <p:nvSpPr>
          <p:cNvPr id="27" name="Oval 29">
            <a:extLst>
              <a:ext uri="{FF2B5EF4-FFF2-40B4-BE49-F238E27FC236}">
                <a16:creationId xmlns:a16="http://schemas.microsoft.com/office/drawing/2014/main" id="{F5629C21-1DDE-F04A-9914-0C1233476B86}"/>
              </a:ext>
            </a:extLst>
          </p:cNvPr>
          <p:cNvSpPr/>
          <p:nvPr/>
        </p:nvSpPr>
        <p:spPr bwMode="auto">
          <a:xfrm>
            <a:off x="11160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chemeClr val="bg1">
                <a:lumMod val="85000"/>
              </a:schemeClr>
            </a:solidFill>
            <a:prstDash val="sysDash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chemeClr val="bg1">
                    <a:lumMod val="85000"/>
                  </a:schemeClr>
                </a:solidFill>
                <a:cs typeface="宋体" charset="0"/>
              </a:rPr>
              <a:t>1</a:t>
            </a:r>
          </a:p>
        </p:txBody>
      </p:sp>
      <p:sp>
        <p:nvSpPr>
          <p:cNvPr id="28" name="Oval 30">
            <a:extLst>
              <a:ext uri="{FF2B5EF4-FFF2-40B4-BE49-F238E27FC236}">
                <a16:creationId xmlns:a16="http://schemas.microsoft.com/office/drawing/2014/main" id="{403CD675-6B53-C14D-8291-29B8697C25B7}"/>
              </a:ext>
            </a:extLst>
          </p:cNvPr>
          <p:cNvSpPr/>
          <p:nvPr/>
        </p:nvSpPr>
        <p:spPr bwMode="auto">
          <a:xfrm>
            <a:off x="2716293" y="5097760"/>
            <a:ext cx="339229" cy="285750"/>
          </a:xfrm>
          <a:prstGeom prst="ellipse">
            <a:avLst/>
          </a:prstGeom>
          <a:noFill/>
          <a:ln w="9525" cap="flat" cmpd="sng" algn="ctr">
            <a:solidFill>
              <a:srgbClr val="3366FF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anchor="ctr"/>
          <a:lstStyle/>
          <a:p>
            <a:pPr>
              <a:defRPr/>
            </a:pPr>
            <a:r>
              <a:rPr lang="en-US" sz="1350" dirty="0">
                <a:solidFill>
                  <a:srgbClr val="0000FF"/>
                </a:solidFill>
                <a:cs typeface="宋体" charset="0"/>
              </a:rPr>
              <a:t>0</a:t>
            </a:r>
          </a:p>
        </p:txBody>
      </p:sp>
      <p:graphicFrame>
        <p:nvGraphicFramePr>
          <p:cNvPr id="29" name="Table 38">
            <a:extLst>
              <a:ext uri="{FF2B5EF4-FFF2-40B4-BE49-F238E27FC236}">
                <a16:creationId xmlns:a16="http://schemas.microsoft.com/office/drawing/2014/main" id="{FFA53E62-C9BA-B548-9890-261957449377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151212031"/>
              </p:ext>
            </p:extLst>
          </p:nvPr>
        </p:nvGraphicFramePr>
        <p:xfrm>
          <a:off x="5712619" y="2438754"/>
          <a:ext cx="2743200" cy="2537334"/>
        </p:xfrm>
        <a:graphic>
          <a:graphicData uri="http://schemas.openxmlformats.org/drawingml/2006/table">
            <a:tbl>
              <a:tblPr firstRow="1" bandRow="1">
                <a:tableStyleId>{B301B821-A1FF-4177-AEE7-76D212191A09}</a:tableStyleId>
              </a:tblPr>
              <a:tblGrid>
                <a:gridCol w="152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2192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</a:tblGrid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Not Match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Error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None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altLang="zh-CN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P3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P5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6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P6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7"/>
                  </a:ext>
                </a:extLst>
              </a:tr>
              <a:tr h="278077"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P1 &amp; P2 &amp; P4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tc>
                  <a:txBody>
                    <a:bodyPr/>
                    <a:lstStyle/>
                    <a:p>
                      <a:r>
                        <a:rPr lang="en-US" sz="1400" dirty="0">
                          <a:latin typeface="等线" panose="02010600030101010101" pitchFamily="2" charset="-122"/>
                          <a:ea typeface="等线" panose="02010600030101010101" pitchFamily="2" charset="-122"/>
                        </a:rPr>
                        <a:t>P7</a:t>
                      </a:r>
                      <a:endParaRPr lang="en-US" sz="1400" dirty="0">
                        <a:solidFill>
                          <a:srgbClr val="000000"/>
                        </a:solidFill>
                        <a:latin typeface="等线" panose="02010600030101010101" pitchFamily="2" charset="-122"/>
                        <a:ea typeface="等线" panose="02010600030101010101" pitchFamily="2" charset="-122"/>
                      </a:endParaRPr>
                    </a:p>
                  </a:txBody>
                  <a:tcPr marT="34283" marB="34283"/>
                </a:tc>
                <a:extLst>
                  <a:ext uri="{0D108BD9-81ED-4DB2-BD59-A6C34878D82A}">
                    <a16:rowId xmlns:a16="http://schemas.microsoft.com/office/drawing/2014/main" val="10008"/>
                  </a:ext>
                </a:extLst>
              </a:tr>
            </a:tbl>
          </a:graphicData>
        </a:graphic>
      </p:graphicFrame>
      <p:sp>
        <p:nvSpPr>
          <p:cNvPr id="30" name="矩形 1">
            <a:extLst>
              <a:ext uri="{FF2B5EF4-FFF2-40B4-BE49-F238E27FC236}">
                <a16:creationId xmlns:a16="http://schemas.microsoft.com/office/drawing/2014/main" id="{6E74E0BA-6D35-6947-BAC0-B0B97EEA10E6}"/>
              </a:ext>
            </a:extLst>
          </p:cNvPr>
          <p:cNvSpPr>
            <a:spLocks noChangeArrowheads="1"/>
          </p:cNvSpPr>
          <p:nvPr/>
        </p:nvSpPr>
        <p:spPr bwMode="auto">
          <a:xfrm>
            <a:off x="1188102" y="3810694"/>
            <a:ext cx="4032448" cy="30008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r>
              <a:rPr lang="en-US" altLang="zh-CN" sz="1350" dirty="0">
                <a:ea typeface="MS PGothic" panose="020B0600070205080204" pitchFamily="34" charset="-128"/>
              </a:rPr>
              <a:t>1           2            3           4            5           6           7</a:t>
            </a:r>
            <a:endParaRPr lang="zh-CN" altLang="en-US" sz="1350" dirty="0"/>
          </a:p>
        </p:txBody>
      </p:sp>
    </p:spTree>
    <p:extLst>
      <p:ext uri="{BB962C8B-B14F-4D97-AF65-F5344CB8AC3E}">
        <p14:creationId xmlns:p14="http://schemas.microsoft.com/office/powerpoint/2010/main" val="3332029816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3CA5F5F-3049-79B2-C2E0-EEC1051AE7E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Question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12F9C64C-EA37-2D19-A233-F686146CAE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kumimoji="1" lang="en-US" altLang="zh-CN" dirty="0"/>
              <a:t>What</a:t>
            </a:r>
            <a:r>
              <a:rPr kumimoji="1" lang="zh-CN" altLang="en-US" dirty="0"/>
              <a:t> </a:t>
            </a:r>
            <a:r>
              <a:rPr kumimoji="1" lang="en-US" altLang="zh-CN" dirty="0"/>
              <a:t>if</a:t>
            </a:r>
            <a:r>
              <a:rPr kumimoji="1" lang="zh-CN" altLang="en-US" dirty="0"/>
              <a:t> </a:t>
            </a:r>
            <a:r>
              <a:rPr kumimoji="1" lang="en-US" altLang="zh-CN" dirty="0"/>
              <a:t>3</a:t>
            </a:r>
            <a:r>
              <a:rPr kumimoji="1" lang="zh-CN" altLang="en-US" dirty="0"/>
              <a:t> </a:t>
            </a:r>
            <a:r>
              <a:rPr kumimoji="1" lang="en-US" altLang="zh-CN" dirty="0"/>
              <a:t>bits</a:t>
            </a:r>
            <a:r>
              <a:rPr kumimoji="1" lang="zh-CN" altLang="en-US" dirty="0"/>
              <a:t> </a:t>
            </a:r>
            <a:r>
              <a:rPr kumimoji="1" lang="en-US" altLang="zh-CN" dirty="0"/>
              <a:t>are</a:t>
            </a:r>
            <a:r>
              <a:rPr kumimoji="1" lang="zh-CN" altLang="en-US" dirty="0"/>
              <a:t> </a:t>
            </a:r>
            <a:r>
              <a:rPr kumimoji="1" lang="en-US" altLang="zh-CN" dirty="0"/>
              <a:t>wrong?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4ED9E003-EF87-CAAA-AF89-94D55ACB7D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34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201013084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40A1DCBD-0AB1-6BD7-213C-CD648550A5F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PPP</a:t>
            </a:r>
            <a:r>
              <a:rPr kumimoji="1" lang="zh-CN" altLang="en-US" dirty="0"/>
              <a:t> </a:t>
            </a:r>
            <a:r>
              <a:rPr kumimoji="1" lang="en-US" altLang="zh-CN" dirty="0"/>
              <a:t>(Point-to-Point Protocol)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4A3B22F-DC8F-F3A4-0350-52211ACBDBF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" altLang="zh-CN" dirty="0"/>
              <a:t>PPP is not a single protocol, but a </a:t>
            </a:r>
            <a:r>
              <a:rPr lang="en" altLang="zh-CN" b="1" dirty="0"/>
              <a:t>family of protocols</a:t>
            </a:r>
            <a:r>
              <a:rPr lang="en" altLang="zh-CN" dirty="0"/>
              <a:t> that work together</a:t>
            </a:r>
          </a:p>
          <a:p>
            <a:r>
              <a:rPr lang="en-US" altLang="zh-CN" dirty="0"/>
              <a:t>PPP</a:t>
            </a:r>
            <a:r>
              <a:rPr lang="en" altLang="zh-CN" dirty="0"/>
              <a:t> has three main components: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Framing Method</a:t>
            </a:r>
            <a:r>
              <a:rPr lang="en" altLang="zh-CN" b="0" dirty="0"/>
              <a:t>: A way to clearly mark the beginning and end of a frame.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Link Control Protocol</a:t>
            </a:r>
            <a:r>
              <a:rPr lang="en" altLang="zh-CN" b="0" dirty="0"/>
              <a:t> (LCP): A "language" for the two devices to automatically negotiate the rules of the link </a:t>
            </a:r>
            <a:r>
              <a:rPr lang="en" altLang="zh-CN" b="0" i="1" dirty="0"/>
              <a:t>before</a:t>
            </a:r>
            <a:r>
              <a:rPr lang="en" altLang="zh-CN" b="0" dirty="0"/>
              <a:t> sending data.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dirty="0"/>
              <a:t>A Network Control Protocol</a:t>
            </a:r>
            <a:r>
              <a:rPr lang="en" altLang="zh-CN" b="0" dirty="0"/>
              <a:t> (NCP) family: A set of protocols to negotiate how the Network Layer (L3) will use the link.</a:t>
            </a:r>
          </a:p>
          <a:p>
            <a:endParaRPr kumimoji="1" lang="zh-CN" altLang="en-US" b="0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C81C0180-B72B-F79F-FFF9-095DAA88A7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35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3957355393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B697966C-8023-78A1-2CAA-F079640656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altLang="zh-CN" dirty="0"/>
              <a:t>Case</a:t>
            </a:r>
            <a:r>
              <a:rPr lang="zh-CN" altLang="en-US" dirty="0"/>
              <a:t> </a:t>
            </a:r>
            <a:r>
              <a:rPr lang="en-US" altLang="zh-CN" dirty="0"/>
              <a:t>Study:</a:t>
            </a:r>
            <a:r>
              <a:rPr lang="zh-CN" altLang="en-US" dirty="0"/>
              <a:t> </a:t>
            </a:r>
            <a:r>
              <a:rPr lang="en" altLang="zh-CN" dirty="0"/>
              <a:t>PPP Framing and Error Detection</a:t>
            </a:r>
            <a:endParaRPr kumimoji="1" lang="zh-CN" altLang="en-US" dirty="0"/>
          </a:p>
        </p:txBody>
      </p:sp>
      <p:graphicFrame>
        <p:nvGraphicFramePr>
          <p:cNvPr id="5" name="内容占位符 4">
            <a:extLst>
              <a:ext uri="{FF2B5EF4-FFF2-40B4-BE49-F238E27FC236}">
                <a16:creationId xmlns:a16="http://schemas.microsoft.com/office/drawing/2014/main" id="{E1C72B4E-057C-03BB-7A69-56521CD0B91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207825225"/>
              </p:ext>
            </p:extLst>
          </p:nvPr>
        </p:nvGraphicFramePr>
        <p:xfrm>
          <a:off x="457200" y="3727353"/>
          <a:ext cx="8229599" cy="1371600"/>
        </p:xfrm>
        <a:graphic>
          <a:graphicData uri="http://schemas.openxmlformats.org/drawingml/2006/table">
            <a:tbl>
              <a:tblPr/>
              <a:tblGrid>
                <a:gridCol w="1175657">
                  <a:extLst>
                    <a:ext uri="{9D8B030D-6E8A-4147-A177-3AD203B41FA5}">
                      <a16:colId xmlns:a16="http://schemas.microsoft.com/office/drawing/2014/main" val="42402931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37402143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954413967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027155842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121746165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2644960749"/>
                    </a:ext>
                  </a:extLst>
                </a:gridCol>
                <a:gridCol w="1175657">
                  <a:extLst>
                    <a:ext uri="{9D8B030D-6E8A-4147-A177-3AD203B41FA5}">
                      <a16:colId xmlns:a16="http://schemas.microsoft.com/office/drawing/2014/main" val="3080384021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Flag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Address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Control (8 bits)</a:t>
                      </a:r>
                      <a:endParaRPr lang="en" sz="140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Protocol (16 bits)</a:t>
                      </a:r>
                      <a:endParaRPr lang="en" sz="140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Payload (Variable)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FCS (16/32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b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Flag (8 bits)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721653613"/>
                  </a:ext>
                </a:extLst>
              </a:tr>
              <a:tr h="0"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01111110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11111111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00000011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(e.g. 0x0800 for IP)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Data...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" sz="1400" i="1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Checksum...</a:t>
                      </a:r>
                      <a:endParaRPr lang="en" sz="1400" dirty="0">
                        <a:solidFill>
                          <a:srgbClr val="1B1C1D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tc>
                  <a:txBody>
                    <a:bodyPr/>
                    <a:lstStyle/>
                    <a:p>
                      <a:pPr rtl="0"/>
                      <a:r>
                        <a:rPr lang="en-US" altLang="zh-CN" sz="1400" dirty="0">
                          <a:solidFill>
                            <a:srgbClr val="1B1C1D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01111110</a:t>
                      </a:r>
                    </a:p>
                  </a:txBody>
                  <a:tcPr marL="114300" marR="114300" marT="76200" marB="76200" anchor="ctr">
                    <a:lnL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424789199"/>
                  </a:ext>
                </a:extLst>
              </a:tr>
            </a:tbl>
          </a:graphicData>
        </a:graphic>
      </p:graphicFrame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51C2238F-DE51-8286-9BFD-670A8F58516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36</a:t>
            </a:fld>
            <a:endParaRPr lang="zh-CN" altLang="en-US"/>
          </a:p>
        </p:txBody>
      </p:sp>
      <p:sp>
        <p:nvSpPr>
          <p:cNvPr id="6" name="内容占位符 2">
            <a:extLst>
              <a:ext uri="{FF2B5EF4-FFF2-40B4-BE49-F238E27FC236}">
                <a16:creationId xmlns:a16="http://schemas.microsoft.com/office/drawing/2014/main" id="{E12082D8-4D85-0899-DA76-B05F8E018981}"/>
              </a:ext>
            </a:extLst>
          </p:cNvPr>
          <p:cNvSpPr txBox="1">
            <a:spLocks/>
          </p:cNvSpPr>
          <p:nvPr/>
        </p:nvSpPr>
        <p:spPr>
          <a:xfrm>
            <a:off x="457200" y="1129308"/>
            <a:ext cx="8507288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627063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tabLst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" altLang="zh-CN" sz="1600" b="1" dirty="0"/>
              <a:t>Flag (0x7E):</a:t>
            </a:r>
            <a:r>
              <a:rPr lang="en" altLang="zh-CN" sz="1600" dirty="0"/>
              <a:t> “frame-separator”</a:t>
            </a:r>
            <a:r>
              <a:rPr lang="en-US" altLang="zh-CN" sz="1600" dirty="0"/>
              <a:t>,</a:t>
            </a:r>
            <a:r>
              <a:rPr lang="zh-CN" altLang="en-US" sz="1600" dirty="0"/>
              <a:t> </a:t>
            </a:r>
            <a:r>
              <a:rPr lang="en" altLang="zh-CN" sz="1600" dirty="0"/>
              <a:t>marks the exact start and end of a frame</a:t>
            </a:r>
          </a:p>
          <a:p>
            <a:r>
              <a:rPr lang="en" altLang="zh-CN" sz="1600" b="1" dirty="0"/>
              <a:t>Address &amp; Control:</a:t>
            </a:r>
            <a:r>
              <a:rPr lang="en" altLang="zh-CN" sz="1600" dirty="0"/>
              <a:t> uses a </a:t>
            </a:r>
            <a:r>
              <a:rPr lang="en" altLang="zh-CN" sz="1600" b="1" dirty="0"/>
              <a:t>dummy broadcast address</a:t>
            </a:r>
            <a:r>
              <a:rPr lang="en" altLang="zh-CN" sz="1600" dirty="0"/>
              <a:t> (0xFF)</a:t>
            </a:r>
            <a:r>
              <a:rPr lang="en-US" altLang="zh-CN" sz="1600" dirty="0"/>
              <a:t>:</a:t>
            </a:r>
            <a:r>
              <a:rPr lang="zh-CN" altLang="en-US" sz="1600" dirty="0"/>
              <a:t> </a:t>
            </a:r>
            <a:r>
              <a:rPr lang="en-US" altLang="zh-CN" sz="1600" dirty="0"/>
              <a:t>t</a:t>
            </a:r>
            <a:r>
              <a:rPr lang="en" altLang="zh-CN" sz="1600" dirty="0"/>
              <a:t>he sender puts it in, and the receiver ignores it</a:t>
            </a:r>
          </a:p>
          <a:p>
            <a:r>
              <a:rPr lang="en" altLang="zh-CN" sz="1600" b="1" dirty="0"/>
              <a:t>Protocol:</a:t>
            </a:r>
            <a:r>
              <a:rPr lang="en" altLang="zh-CN" sz="1600" dirty="0"/>
              <a:t> </a:t>
            </a:r>
            <a:r>
              <a:rPr lang="en-US" altLang="zh-CN" sz="1600" dirty="0"/>
              <a:t>for</a:t>
            </a:r>
            <a:r>
              <a:rPr lang="zh-CN" altLang="en-US" sz="1600" dirty="0"/>
              <a:t> </a:t>
            </a:r>
            <a:r>
              <a:rPr lang="en" altLang="zh-CN" sz="1600" b="1" dirty="0"/>
              <a:t>multiplexing</a:t>
            </a:r>
            <a:r>
              <a:rPr lang="en" altLang="zh-CN" sz="1600" dirty="0"/>
              <a:t>. </a:t>
            </a:r>
            <a:r>
              <a:rPr lang="en-US" altLang="zh-CN" sz="1600" dirty="0"/>
              <a:t>T</a:t>
            </a:r>
            <a:r>
              <a:rPr lang="en" altLang="zh-CN" sz="1600" dirty="0"/>
              <a:t>ells the receiver what kind of packet is </a:t>
            </a:r>
            <a:r>
              <a:rPr lang="en" altLang="zh-CN" sz="1600" i="1" dirty="0"/>
              <a:t>inside</a:t>
            </a:r>
            <a:r>
              <a:rPr lang="en" altLang="zh-CN" sz="1600" dirty="0"/>
              <a:t> the payload</a:t>
            </a:r>
          </a:p>
          <a:p>
            <a:r>
              <a:rPr lang="en" altLang="zh-CN" sz="1600" b="1" dirty="0"/>
              <a:t>FCS (Frame Check Sequence):</a:t>
            </a:r>
            <a:r>
              <a:rPr lang="en" altLang="zh-CN" sz="1600" dirty="0"/>
              <a:t> This is the </a:t>
            </a:r>
            <a:r>
              <a:rPr lang="en" altLang="zh-CN" sz="1600" b="1" dirty="0"/>
              <a:t>Error Detection Code</a:t>
            </a:r>
            <a:r>
              <a:rPr lang="en" altLang="zh-CN" sz="1600" dirty="0"/>
              <a:t>. 16-bit or 32-bit CRC. </a:t>
            </a:r>
          </a:p>
        </p:txBody>
      </p:sp>
    </p:spTree>
    <p:extLst>
      <p:ext uri="{BB962C8B-B14F-4D97-AF65-F5344CB8AC3E}">
        <p14:creationId xmlns:p14="http://schemas.microsoft.com/office/powerpoint/2010/main" val="951961462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78DE7387-A30A-CB39-20FF-AD4D82BC60E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Case</a:t>
            </a:r>
            <a:r>
              <a:rPr kumimoji="1" lang="zh-CN" altLang="en-US" dirty="0"/>
              <a:t> </a:t>
            </a:r>
            <a:r>
              <a:rPr kumimoji="1" lang="en-US" altLang="zh-CN" dirty="0"/>
              <a:t>Study:</a:t>
            </a:r>
            <a:r>
              <a:rPr kumimoji="1" lang="zh-CN" altLang="en-US" dirty="0"/>
              <a:t> </a:t>
            </a:r>
            <a:r>
              <a:rPr kumimoji="1" lang="en-US" altLang="zh-CN" dirty="0"/>
              <a:t>PPT</a:t>
            </a:r>
            <a:r>
              <a:rPr kumimoji="1" lang="zh-CN" altLang="en-US" dirty="0"/>
              <a:t> </a:t>
            </a:r>
            <a:r>
              <a:rPr lang="en" altLang="zh-CN" dirty="0"/>
              <a:t>Link Management</a:t>
            </a:r>
            <a:r>
              <a:rPr lang="zh-CN" altLang="en-US" dirty="0"/>
              <a:t> </a:t>
            </a:r>
            <a:r>
              <a:rPr lang="en-US" altLang="zh-CN" dirty="0"/>
              <a:t>(LCP)</a:t>
            </a:r>
            <a:endParaRPr kumimoji="1" lang="zh-CN" altLang="en-US" dirty="0"/>
          </a:p>
        </p:txBody>
      </p:sp>
      <p:sp>
        <p:nvSpPr>
          <p:cNvPr id="3" name="内容占位符 2">
            <a:extLst>
              <a:ext uri="{FF2B5EF4-FFF2-40B4-BE49-F238E27FC236}">
                <a16:creationId xmlns:a16="http://schemas.microsoft.com/office/drawing/2014/main" id="{4516DBCC-A5FF-08C9-342B-486C2C20ACB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altLang="zh-CN" dirty="0"/>
              <a:t>Q:</a:t>
            </a:r>
            <a:r>
              <a:rPr lang="zh-CN" altLang="en-US" dirty="0"/>
              <a:t> </a:t>
            </a:r>
            <a:r>
              <a:rPr lang="en" altLang="zh-CN" dirty="0"/>
              <a:t>What if the receiver isn't ready? What if the receiver's max frame size is smaller than yours?</a:t>
            </a:r>
          </a:p>
          <a:p>
            <a:r>
              <a:rPr lang="en" altLang="zh-CN" dirty="0"/>
              <a:t>PPP solves this with the </a:t>
            </a:r>
            <a:r>
              <a:rPr lang="en" altLang="zh-CN" b="1" dirty="0"/>
              <a:t>Link Control Protocol (LCP)</a:t>
            </a:r>
            <a:endParaRPr lang="en" altLang="zh-CN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" altLang="zh-CN" dirty="0"/>
              <a:t>LCP is like a "negotiation" or "handshake" </a:t>
            </a:r>
            <a:r>
              <a:rPr lang="en" altLang="zh-CN" i="1" dirty="0"/>
              <a:t>before</a:t>
            </a:r>
            <a:r>
              <a:rPr lang="en" altLang="zh-CN" dirty="0"/>
              <a:t> the real data flows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When the two routers are first connected,</a:t>
            </a:r>
            <a:r>
              <a:rPr lang="zh-CN" altLang="en-US" b="0" dirty="0"/>
              <a:t> </a:t>
            </a:r>
            <a:r>
              <a:rPr lang="en-US" altLang="zh-CN" b="0" dirty="0"/>
              <a:t>t</a:t>
            </a:r>
            <a:r>
              <a:rPr lang="en" altLang="zh-CN" b="0" dirty="0"/>
              <a:t>hey send LCP packets.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A sends an LCP packet saying: "Hi, I'd like to open a link. I want to use a max frame size of 1500 bytes and I'd like to use 32-bit CRC for error detection."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B replies: "I agree to the 1500-byte frame, but I only support 16-bit CRC."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Router A says: "Okay, 16-bit CRC is fine."</a:t>
            </a:r>
          </a:p>
          <a:p>
            <a:pPr marL="342900" indent="-342900">
              <a:buFont typeface="+mj-lt"/>
              <a:buAutoNum type="arabicPeriod"/>
            </a:pPr>
            <a:r>
              <a:rPr lang="en" altLang="zh-CN" b="0" dirty="0"/>
              <a:t>Only then does the link become "Open" and ready for data.</a:t>
            </a:r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B8FADE2F-F24E-CAAF-9415-164531998E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37</a:t>
            </a:fld>
            <a:endParaRPr lang="zh-CN" altLang="en-US"/>
          </a:p>
        </p:txBody>
      </p:sp>
    </p:spTree>
    <p:extLst>
      <p:ext uri="{BB962C8B-B14F-4D97-AF65-F5344CB8AC3E}">
        <p14:creationId xmlns:p14="http://schemas.microsoft.com/office/powerpoint/2010/main" val="809274780"/>
      </p:ext>
    </p:extLst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标题 3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Network</a:t>
            </a:r>
            <a:r>
              <a:rPr kumimoji="1" lang="zh-CN" altLang="en-US" dirty="0"/>
              <a:t> </a:t>
            </a:r>
            <a:r>
              <a:rPr kumimoji="1" lang="en-US" altLang="zh-CN" dirty="0"/>
              <a:t>Layer</a:t>
            </a:r>
            <a:endParaRPr kumimoji="1" lang="zh-CN" altLang="en-US" dirty="0"/>
          </a:p>
        </p:txBody>
      </p:sp>
      <p:sp>
        <p:nvSpPr>
          <p:cNvPr id="5" name="文本占位符 4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kumimoji="1" lang="zh-CN" altLang="en-US"/>
          </a:p>
        </p:txBody>
      </p:sp>
    </p:spTree>
    <p:extLst>
      <p:ext uri="{BB962C8B-B14F-4D97-AF65-F5344CB8AC3E}">
        <p14:creationId xmlns:p14="http://schemas.microsoft.com/office/powerpoint/2010/main" val="927800301"/>
      </p:ext>
    </p:extLst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697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IP: Best-effort Network</a:t>
            </a:r>
            <a:endParaRPr lang="zh-CN" altLang="en-US" dirty="0"/>
          </a:p>
        </p:txBody>
      </p:sp>
      <p:sp>
        <p:nvSpPr>
          <p:cNvPr id="29698" name="内容占位符 2"/>
          <p:cNvSpPr>
            <a:spLocks noGrp="1"/>
          </p:cNvSpPr>
          <p:nvPr>
            <p:ph idx="1"/>
          </p:nvPr>
        </p:nvSpPr>
        <p:spPr>
          <a:xfrm>
            <a:off x="457200" y="1333500"/>
            <a:ext cx="8229600" cy="4188295"/>
          </a:xfrm>
        </p:spPr>
        <p:txBody>
          <a:bodyPr>
            <a:noAutofit/>
          </a:bodyPr>
          <a:lstStyle/>
          <a:p>
            <a:pPr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1.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Best-effort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If it cannot dispatch, may discard a packet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2.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b="1" dirty="0">
                <a:ea typeface="等线" panose="02010600030101010101" pitchFamily="2" charset="-122"/>
              </a:rPr>
              <a:t>Guaranteed-delivery network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Also called </a:t>
            </a:r>
            <a:r>
              <a:rPr lang="en-US" altLang="zh-CN" sz="1800" dirty="0">
                <a:solidFill>
                  <a:srgbClr val="0096FF"/>
                </a:solidFill>
                <a:ea typeface="等线" panose="02010600030101010101" pitchFamily="2" charset="-122"/>
              </a:rPr>
              <a:t>store-and-forward</a:t>
            </a:r>
            <a:r>
              <a:rPr lang="en-US" altLang="zh-CN" sz="1800" dirty="0">
                <a:ea typeface="等线" panose="02010600030101010101" pitchFamily="2" charset="-122"/>
              </a:rPr>
              <a:t> network, no discarding data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Work with complete messages rather than packets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Use disk for buffering to handle peaks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Tracks individual message to make sure none are lost</a:t>
            </a:r>
          </a:p>
          <a:p>
            <a:pPr eaLnBrk="1" hangingPunct="1">
              <a:lnSpc>
                <a:spcPct val="100000"/>
              </a:lnSpc>
            </a:pPr>
            <a:r>
              <a:rPr lang="en-US" altLang="zh-CN" sz="2000" dirty="0">
                <a:ea typeface="等线" panose="02010600030101010101" pitchFamily="2" charset="-122"/>
              </a:rPr>
              <a:t>In real world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No absolute guarantee</a:t>
            </a:r>
          </a:p>
          <a:p>
            <a:pPr lvl="1" eaLnBrk="1" hangingPunct="1">
              <a:lnSpc>
                <a:spcPct val="100000"/>
              </a:lnSpc>
            </a:pPr>
            <a:r>
              <a:rPr lang="en-US" altLang="zh-CN" sz="1800" dirty="0">
                <a:ea typeface="等线" panose="02010600030101010101" pitchFamily="2" charset="-122"/>
              </a:rPr>
              <a:t>Guaranteed-delivery: higher layer; best-effort: lower layer</a:t>
            </a:r>
            <a:endParaRPr lang="zh-CN" altLang="en-US" sz="1800" dirty="0">
              <a:ea typeface="等线" panose="02010600030101010101" pitchFamily="2" charset="-122"/>
            </a:endParaRPr>
          </a:p>
        </p:txBody>
      </p:sp>
      <p:sp>
        <p:nvSpPr>
          <p:cNvPr id="29699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E7C24DE3-83BD-0D4A-8E1A-7E53889118F4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39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998098856"/>
      </p:ext>
    </p:extLst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1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Duplicate Packets and Suppression</a:t>
            </a:r>
            <a:endParaRPr lang="zh-CN" altLang="en-US" dirty="0"/>
          </a:p>
        </p:txBody>
      </p:sp>
      <p:sp>
        <p:nvSpPr>
          <p:cNvPr id="30722" name="内容占位符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Discarding packets is common case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Many network protocol includes timeout and resend mechanism</a:t>
            </a:r>
          </a:p>
          <a:p>
            <a:pPr eaLnBrk="1" hangingPunct="1"/>
            <a:r>
              <a:rPr lang="en-US" altLang="zh-CN" sz="2400" dirty="0">
                <a:ea typeface="等线" panose="02010600030101010101" pitchFamily="2" charset="-122"/>
              </a:rPr>
              <a:t>When a congested forwarder discards a packet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Client does</a:t>
            </a:r>
            <a:r>
              <a:rPr lang="zh-CN" altLang="en-US" sz="2000" dirty="0">
                <a:ea typeface="等线" panose="02010600030101010101" pitchFamily="2" charset="-122"/>
              </a:rPr>
              <a:t> </a:t>
            </a:r>
            <a:r>
              <a:rPr lang="en-US" altLang="zh-CN" sz="2000" dirty="0">
                <a:ea typeface="等线" panose="02010600030101010101" pitchFamily="2" charset="-122"/>
              </a:rPr>
              <a:t>not receive a response as quickly as originally hoped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Users may prepared for duplicate requests and responses</a:t>
            </a:r>
          </a:p>
          <a:p>
            <a:pPr lvl="1"/>
            <a:r>
              <a:rPr lang="en-US" altLang="zh-CN" sz="2000" dirty="0">
                <a:ea typeface="等线" panose="02010600030101010101" pitchFamily="2" charset="-122"/>
              </a:rPr>
              <a:t>Detecting duplicates may or may not be important</a:t>
            </a:r>
            <a:endParaRPr lang="zh-CN" altLang="en-US" sz="2000" dirty="0">
              <a:ea typeface="等线" panose="02010600030101010101" pitchFamily="2" charset="-122"/>
            </a:endParaRPr>
          </a:p>
        </p:txBody>
      </p:sp>
      <p:sp>
        <p:nvSpPr>
          <p:cNvPr id="30723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A09D53F7-C0DE-3C4C-8BF3-3CCB15E2A159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charset="0"/>
                <a:ea typeface="Adobe 楷体 Std R" charset="0"/>
                <a:cs typeface="Adobe 楷体 Std R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40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charset="0"/>
              <a:ea typeface="Adobe 楷体 Std R" charset="0"/>
              <a:cs typeface="Adobe 楷体 Std R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07517937"/>
      </p:ext>
    </p:extLst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174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88024" y="841276"/>
            <a:ext cx="3451821" cy="296636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1746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The Network Layer</a:t>
            </a:r>
          </a:p>
        </p:txBody>
      </p:sp>
      <p:sp>
        <p:nvSpPr>
          <p:cNvPr id="31747" name="Content Placeholder 2"/>
          <p:cNvSpPr>
            <a:spLocks noGrp="1"/>
          </p:cNvSpPr>
          <p:nvPr>
            <p:ph idx="1"/>
          </p:nvPr>
        </p:nvSpPr>
        <p:spPr>
          <a:xfrm>
            <a:off x="628650" y="1521354"/>
            <a:ext cx="8323660" cy="3626115"/>
          </a:xfrm>
        </p:spPr>
        <p:txBody>
          <a:bodyPr>
            <a:normAutofit/>
          </a:bodyPr>
          <a:lstStyle/>
          <a:p>
            <a:pPr eaLnBrk="1" hangingPunct="1"/>
            <a:r>
              <a:rPr lang="en-US" altLang="zh-CN" sz="1800" dirty="0">
                <a:ea typeface="等线" panose="02010600030101010101" pitchFamily="2" charset="-122"/>
              </a:rPr>
              <a:t>Addressing interface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attachment points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Network address</a:t>
            </a:r>
          </a:p>
          <a:p>
            <a:pPr lvl="1"/>
            <a:r>
              <a:rPr lang="en-US" altLang="zh-CN" sz="1800" dirty="0">
                <a:ea typeface="等线" panose="02010600030101010101" pitchFamily="2" charset="-122"/>
              </a:rPr>
              <a:t>Source &amp; destination</a:t>
            </a: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lvl="1" eaLnBrk="1" hangingPunct="1"/>
            <a:endParaRPr lang="en-US" altLang="zh-CN" sz="1800" dirty="0">
              <a:ea typeface="等线" panose="02010600030101010101" pitchFamily="2" charset="-122"/>
            </a:endParaRP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NETWORK_SEND</a:t>
            </a:r>
            <a:r>
              <a:rPr lang="en-US" altLang="zh-CN" sz="1600" dirty="0">
                <a:ea typeface="等线" panose="02010600030101010101" pitchFamily="2" charset="-122"/>
              </a:rPr>
              <a:t> (</a:t>
            </a:r>
            <a:r>
              <a:rPr lang="en-US" altLang="zh-CN" sz="1600" dirty="0" err="1">
                <a:ea typeface="等线" panose="02010600030101010101" pitchFamily="2" charset="-122"/>
              </a:rPr>
              <a:t>segment_buffer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destnation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, </a:t>
            </a:r>
            <a:r>
              <a:rPr lang="en-US" altLang="zh-CN" sz="1600" dirty="0" err="1">
                <a:ea typeface="等线" panose="02010600030101010101" pitchFamily="2" charset="-122"/>
              </a:rPr>
              <a:t>end_layer_protocol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  <a:p>
            <a:pPr eaLnBrk="1" hangingPunct="1"/>
            <a:r>
              <a:rPr lang="en-US" altLang="zh-CN" sz="1600" b="1" dirty="0">
                <a:ea typeface="等线" panose="02010600030101010101" pitchFamily="2" charset="-122"/>
              </a:rPr>
              <a:t>NETWORK_HANDLE </a:t>
            </a:r>
            <a:r>
              <a:rPr lang="en-US" altLang="zh-CN" sz="1600" dirty="0">
                <a:ea typeface="等线" panose="02010600030101010101" pitchFamily="2" charset="-122"/>
              </a:rPr>
              <a:t>(packet, </a:t>
            </a:r>
            <a:r>
              <a:rPr lang="en-US" altLang="zh-CN" sz="1600" dirty="0" err="1">
                <a:ea typeface="等线" panose="02010600030101010101" pitchFamily="2" charset="-122"/>
              </a:rPr>
              <a:t>network_protocol</a:t>
            </a:r>
            <a:r>
              <a:rPr lang="en-US" altLang="zh-CN" sz="1600" dirty="0">
                <a:ea typeface="等线" panose="02010600030101010101" pitchFamily="2" charset="-122"/>
              </a:rPr>
              <a:t>)</a:t>
            </a:r>
          </a:p>
        </p:txBody>
      </p:sp>
      <p:sp>
        <p:nvSpPr>
          <p:cNvPr id="31748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A88DBE6-FAF8-5A45-9443-D62EC7F411F8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41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007499566"/>
      </p:ext>
    </p:extLst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5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Managing the Forwarding Table: Routing</a:t>
            </a:r>
          </a:p>
        </p:txBody>
      </p:sp>
      <p:sp>
        <p:nvSpPr>
          <p:cNvPr id="36866" name="Content Placeholder 2"/>
          <p:cNvSpPr>
            <a:spLocks noGrp="1"/>
          </p:cNvSpPr>
          <p:nvPr>
            <p:ph idx="1"/>
          </p:nvPr>
        </p:nvSpPr>
        <p:spPr/>
        <p:txBody>
          <a:bodyPr>
            <a:noAutofit/>
          </a:bodyPr>
          <a:lstStyle/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Routing (or path-finding)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Constructing the tables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Impractical by hand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Determining the best paths requires calculation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links change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Recalculating the table when link fails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 according to traffic congestion</a:t>
            </a:r>
          </a:p>
          <a:p>
            <a:pPr eaLnBrk="1" hangingPunct="1"/>
            <a:r>
              <a:rPr lang="en-US" altLang="zh-CN" sz="2000" dirty="0">
                <a:ea typeface="等线" panose="02010600030101010101" pitchFamily="2" charset="-122"/>
              </a:rPr>
              <a:t>Static routing vs. adaptive routing</a:t>
            </a:r>
          </a:p>
          <a:p>
            <a:pPr lvl="1" eaLnBrk="1" hangingPunct="1"/>
            <a:r>
              <a:rPr lang="en-US" altLang="zh-CN" sz="1800" dirty="0">
                <a:ea typeface="等线" panose="02010600030101010101" pitchFamily="2" charset="-122"/>
              </a:rPr>
              <a:t>Adaptive routing requires exchange of info</a:t>
            </a:r>
          </a:p>
        </p:txBody>
      </p:sp>
      <p:sp>
        <p:nvSpPr>
          <p:cNvPr id="36867" name="Slide Number Placeholder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0" fontAlgn="auto" latinLnBrk="0" hangingPunct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3CE7CAD-4E83-2D45-AE1C-F8E16CFA27D7}" type="slidenum">
              <a:rPr kumimoji="0" lang="zh-CN" altLang="en-US" sz="1100" b="0" i="0" u="none" strike="noStrike" kern="120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Adobe 楷体 Std R" charset="0"/>
                <a:cs typeface="Arial" panose="020B0604020202020204" pitchFamily="34" charset="0"/>
              </a:rPr>
              <a:pPr marL="0" marR="0" lvl="0" indent="0" algn="r" defTabSz="914400" rtl="0" eaLnBrk="0" fontAlgn="auto" latinLnBrk="0" hangingPunct="0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42</a:t>
            </a:fld>
            <a:endParaRPr kumimoji="0" lang="en-US" altLang="zh-CN" sz="11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Adobe 楷体 Std R" charset="0"/>
              <a:cs typeface="Arial" panose="020B0604020202020204" pitchFamily="34" charset="0"/>
            </a:endParaRPr>
          </a:p>
        </p:txBody>
      </p:sp>
      <p:pic>
        <p:nvPicPr>
          <p:cNvPr id="2" name="图片 1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69496" y="1633364"/>
            <a:ext cx="504056" cy="504056"/>
          </a:xfrm>
          <a:prstGeom prst="rect">
            <a:avLst/>
          </a:prstGeom>
        </p:spPr>
      </p:pic>
      <p:pic>
        <p:nvPicPr>
          <p:cNvPr id="6" name="图片 5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88224" y="1633364"/>
            <a:ext cx="504056" cy="504056"/>
          </a:xfrm>
          <a:prstGeom prst="rect">
            <a:avLst/>
          </a:prstGeom>
        </p:spPr>
      </p:pic>
      <p:pic>
        <p:nvPicPr>
          <p:cNvPr id="7" name="图片 6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15944" y="1633364"/>
            <a:ext cx="504056" cy="504056"/>
          </a:xfrm>
          <a:prstGeom prst="rect">
            <a:avLst/>
          </a:prstGeom>
        </p:spPr>
      </p:pic>
      <p:pic>
        <p:nvPicPr>
          <p:cNvPr id="8" name="图片 7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49344" y="1633364"/>
            <a:ext cx="504056" cy="504056"/>
          </a:xfrm>
          <a:prstGeom prst="rect">
            <a:avLst/>
          </a:prstGeom>
        </p:spPr>
      </p:pic>
      <p:pic>
        <p:nvPicPr>
          <p:cNvPr id="9" name="图片 8"/>
          <p:cNvPicPr>
            <a:picLocks noChangeAspect="1"/>
          </p:cNvPicPr>
          <p:nvPr/>
        </p:nvPicPr>
        <p:blipFill>
          <a:blip r:embed="rId2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182744" y="1633364"/>
            <a:ext cx="504056" cy="504056"/>
          </a:xfrm>
          <a:prstGeom prst="rect">
            <a:avLst/>
          </a:prstGeom>
        </p:spPr>
      </p:pic>
      <p:pic>
        <p:nvPicPr>
          <p:cNvPr id="3" name="图片 2"/>
          <p:cNvPicPr>
            <a:picLocks noChangeAspect="1"/>
          </p:cNvPicPr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51948" y="3073524"/>
            <a:ext cx="432048" cy="432048"/>
          </a:xfrm>
          <a:prstGeom prst="rect">
            <a:avLst/>
          </a:prstGeom>
        </p:spPr>
      </p:pic>
      <p:sp>
        <p:nvSpPr>
          <p:cNvPr id="4" name="文本框 3"/>
          <p:cNvSpPr txBox="1"/>
          <p:nvPr/>
        </p:nvSpPr>
        <p:spPr>
          <a:xfrm>
            <a:off x="6280420" y="2632874"/>
            <a:ext cx="2174912" cy="33855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6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Where are you going?</a:t>
            </a:r>
            <a:endParaRPr kumimoji="0" lang="zh-CN" altLang="en-US" sz="16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10" name="肘形连接符 9"/>
          <p:cNvCxnSpPr>
            <a:stCxn id="4" idx="0"/>
            <a:endCxn id="2" idx="2"/>
          </p:cNvCxnSpPr>
          <p:nvPr/>
        </p:nvCxnSpPr>
        <p:spPr>
          <a:xfrm rot="16200000" flipV="1">
            <a:off x="6596973" y="1861971"/>
            <a:ext cx="495454" cy="1046352"/>
          </a:xfrm>
          <a:prstGeom prst="bentConnector3">
            <a:avLst/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4" name="肘形连接符 13"/>
          <p:cNvCxnSpPr>
            <a:stCxn id="4" idx="0"/>
            <a:endCxn id="6" idx="2"/>
          </p:cNvCxnSpPr>
          <p:nvPr/>
        </p:nvCxnSpPr>
        <p:spPr>
          <a:xfrm rot="16200000" flipV="1">
            <a:off x="6856337" y="2121335"/>
            <a:ext cx="495454" cy="527624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7" name="肘形连接符 16"/>
          <p:cNvCxnSpPr>
            <a:stCxn id="4" idx="0"/>
            <a:endCxn id="7" idx="2"/>
          </p:cNvCxnSpPr>
          <p:nvPr/>
        </p:nvCxnSpPr>
        <p:spPr>
          <a:xfrm rot="5400000" flipH="1" flipV="1">
            <a:off x="7120197" y="2385099"/>
            <a:ext cx="495454" cy="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肘形连接符 19"/>
          <p:cNvCxnSpPr>
            <a:stCxn id="4" idx="0"/>
            <a:endCxn id="8" idx="2"/>
          </p:cNvCxnSpPr>
          <p:nvPr/>
        </p:nvCxnSpPr>
        <p:spPr>
          <a:xfrm rot="5400000" flipH="1" flipV="1">
            <a:off x="7386897" y="2118399"/>
            <a:ext cx="495454" cy="5334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肘形连接符 22"/>
          <p:cNvCxnSpPr>
            <a:stCxn id="4" idx="0"/>
            <a:endCxn id="9" idx="2"/>
          </p:cNvCxnSpPr>
          <p:nvPr/>
        </p:nvCxnSpPr>
        <p:spPr>
          <a:xfrm rot="5400000" flipH="1" flipV="1">
            <a:off x="7653597" y="1851699"/>
            <a:ext cx="495454" cy="1066896"/>
          </a:xfrm>
          <a:prstGeom prst="bentConnector3">
            <a:avLst>
              <a:gd name="adj1" fmla="val 50000"/>
            </a:avLst>
          </a:prstGeom>
          <a:ln>
            <a:solidFill>
              <a:srgbClr val="0096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52360261"/>
      </p:ext>
    </p:extLst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889" name="标题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altLang="zh-CN" dirty="0"/>
              <a:t>IP Route Table</a:t>
            </a:r>
            <a:endParaRPr lang="zh-CN" altLang="en-US" dirty="0"/>
          </a:p>
        </p:txBody>
      </p:sp>
      <p:sp>
        <p:nvSpPr>
          <p:cNvPr id="37890" name="灯片编号占位符 3"/>
          <p:cNvSpPr>
            <a:spLocks noGrp="1"/>
          </p:cNvSpPr>
          <p:nvPr>
            <p:ph type="sldNum" sz="quarter" idx="12"/>
          </p:nvPr>
        </p:nvSpPr>
        <p:spPr bwMode="auto">
          <a:noFill/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1900">
                <a:solidFill>
                  <a:schemeClr val="tx1"/>
                </a:solidFill>
                <a:latin typeface="Calibri" charset="0"/>
                <a:ea typeface="宋体" charset="0"/>
                <a:cs typeface="宋体" charset="0"/>
              </a:defRPr>
            </a:lvl1pPr>
            <a:lvl2pPr marL="579501" indent="-222885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2pPr>
            <a:lvl3pPr marL="891540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3pPr>
            <a:lvl4pPr marL="1248156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4pPr>
            <a:lvl5pPr marL="1604772" indent="-178308"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5pPr>
            <a:lvl6pPr marL="1961388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6pPr>
            <a:lvl7pPr marL="2318004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7pPr>
            <a:lvl8pPr marL="2674620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8pPr>
            <a:lvl9pPr marL="3031236" indent="-178308" eaLnBrk="0" fontAlgn="base" hangingPunct="0">
              <a:spcBef>
                <a:spcPct val="0"/>
              </a:spcBef>
              <a:spcAft>
                <a:spcPct val="0"/>
              </a:spcAft>
              <a:defRPr sz="1900">
                <a:solidFill>
                  <a:schemeClr val="tx1"/>
                </a:solidFill>
                <a:latin typeface="Calibri" charset="0"/>
                <a:ea typeface="宋体" charset="0"/>
              </a:defRPr>
            </a:lvl9pPr>
          </a:lstStyle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D8F6ED4-1EA7-B649-8F86-ABB56CE789A8}" type="slidenum">
              <a:rPr kumimoji="0" lang="zh-CN" altLang="en-US" sz="900" b="0" i="0" u="none" strike="noStrike" kern="1200" cap="none" spc="0" normalizeH="0" baseline="0" noProof="0">
                <a:ln>
                  <a:noFill/>
                </a:ln>
                <a:solidFill>
                  <a:srgbClr val="898989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43</a:t>
            </a:fld>
            <a:endParaRPr kumimoji="0" lang="en-US" altLang="zh-CN" sz="900" b="0" i="0" u="none" strike="noStrike" kern="1200" cap="none" spc="0" normalizeH="0" baseline="0" noProof="0">
              <a:ln>
                <a:noFill/>
              </a:ln>
              <a:solidFill>
                <a:srgbClr val="898989"/>
              </a:solidFill>
              <a:effectLst/>
              <a:uLnTx/>
              <a:uFillTx/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7891" name="Picture 6" descr="http://wiki.olc.edu/images/4/49/Network_routers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778" t="3098" r="1968" b="3011"/>
          <a:stretch>
            <a:fillRect/>
          </a:stretch>
        </p:blipFill>
        <p:spPr bwMode="auto">
          <a:xfrm>
            <a:off x="1600200" y="1587500"/>
            <a:ext cx="5740004" cy="339592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=""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7892" name="矩形 7"/>
          <p:cNvSpPr>
            <a:spLocks noChangeArrowheads="1"/>
          </p:cNvSpPr>
          <p:nvPr/>
        </p:nvSpPr>
        <p:spPr bwMode="auto">
          <a:xfrm>
            <a:off x="3962400" y="2984500"/>
            <a:ext cx="1828800" cy="1333500"/>
          </a:xfrm>
          <a:prstGeom prst="rect">
            <a:avLst/>
          </a:prstGeom>
          <a:noFill/>
          <a:ln w="38100">
            <a:solidFill>
              <a:srgbClr val="0096FF"/>
            </a:solidFill>
            <a:round/>
            <a:headEnd/>
            <a:tailEnd/>
          </a:ln>
          <a:extLst>
            <a:ext uri="{909E8E84-426E-40dd-AFC4-6F175D3DCCD1}">
              <a14:hiddenFill xmlns=""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lIns="71323" tIns="35662" rIns="71323" bIns="35662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zh-CN" altLang="en-US" sz="16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宋体" panose="02010600030101010101" pitchFamily="2" charset="-122"/>
              <a:cs typeface="Arial" panose="020B0604020202020204" pitchFamily="34" charset="0"/>
            </a:endParaRPr>
          </a:p>
        </p:txBody>
      </p:sp>
      <p:pic>
        <p:nvPicPr>
          <p:cNvPr id="1026" name="Picture 2" descr="“路由器”的图片搜索结果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162" b="37679"/>
          <a:stretch/>
        </p:blipFill>
        <p:spPr bwMode="auto">
          <a:xfrm>
            <a:off x="4644008" y="4513684"/>
            <a:ext cx="2857500" cy="57606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" name="文本框 1"/>
          <p:cNvSpPr txBox="1"/>
          <p:nvPr/>
        </p:nvSpPr>
        <p:spPr>
          <a:xfrm>
            <a:off x="4620879" y="5236436"/>
            <a:ext cx="28575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1800" b="0" i="0" u="none" strike="noStrike" kern="1200" cap="none" spc="0" normalizeH="0" baseline="0" noProof="0" dirty="0">
                <a:ln>
                  <a:noFill/>
                </a:ln>
                <a:solidFill>
                  <a:srgbClr val="0096FF"/>
                </a:solidFill>
                <a:effectLst/>
                <a:uLnTx/>
                <a:uFillTx/>
                <a:latin typeface="Arial" panose="020B0604020202020204" pitchFamily="34" charset="0"/>
                <a:ea typeface="等线" panose="02010600030101010101" pitchFamily="2" charset="-122"/>
                <a:cs typeface="Arial" panose="020B0604020202020204" pitchFamily="34" charset="0"/>
              </a:rPr>
              <a:t>Interface 1 … Interface N</a:t>
            </a:r>
            <a:endParaRPr kumimoji="0" lang="zh-CN" altLang="en-US" sz="1800" b="0" i="0" u="none" strike="noStrike" kern="1200" cap="none" spc="0" normalizeH="0" baseline="0" noProof="0" dirty="0">
              <a:ln>
                <a:noFill/>
              </a:ln>
              <a:solidFill>
                <a:srgbClr val="0096FF"/>
              </a:solidFill>
              <a:effectLst/>
              <a:uLnTx/>
              <a:uFillTx/>
              <a:latin typeface="Arial" panose="020B0604020202020204" pitchFamily="34" charset="0"/>
              <a:ea typeface="等线" panose="02010600030101010101" pitchFamily="2" charset="-122"/>
              <a:cs typeface="Arial" panose="020B0604020202020204" pitchFamily="34" charset="0"/>
            </a:endParaRPr>
          </a:p>
        </p:txBody>
      </p:sp>
      <p:cxnSp>
        <p:nvCxnSpPr>
          <p:cNvPr id="4" name="直接连接符 3"/>
          <p:cNvCxnSpPr/>
          <p:nvPr/>
        </p:nvCxnSpPr>
        <p:spPr>
          <a:xfrm flipH="1">
            <a:off x="5580112" y="4896604"/>
            <a:ext cx="211088" cy="339832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直接连接符 5"/>
          <p:cNvCxnSpPr/>
          <p:nvPr/>
        </p:nvCxnSpPr>
        <p:spPr>
          <a:xfrm>
            <a:off x="6526777" y="4922893"/>
            <a:ext cx="205463" cy="313543"/>
          </a:xfrm>
          <a:prstGeom prst="line">
            <a:avLst/>
          </a:prstGeom>
          <a:ln w="12700">
            <a:solidFill>
              <a:srgbClr val="0096FF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814832787"/>
      </p:ext>
    </p:extLst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>
            <a:extLst>
              <a:ext uri="{FF2B5EF4-FFF2-40B4-BE49-F238E27FC236}">
                <a16:creationId xmlns:a16="http://schemas.microsoft.com/office/drawing/2014/main" id="{97AEAA8B-9C16-AC4B-A596-3F51569B257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1" lang="en-US" altLang="zh-CN" dirty="0"/>
              <a:t>Control-plane VS. Data-plane</a:t>
            </a:r>
            <a:endParaRPr kumimoji="1" lang="zh-CN" altLang="en-US" dirty="0"/>
          </a:p>
        </p:txBody>
      </p:sp>
      <p:sp>
        <p:nvSpPr>
          <p:cNvPr id="4" name="灯片编号占位符 3">
            <a:extLst>
              <a:ext uri="{FF2B5EF4-FFF2-40B4-BE49-F238E27FC236}">
                <a16:creationId xmlns:a16="http://schemas.microsoft.com/office/drawing/2014/main" id="{DD1AFDC6-BED2-EA4B-8B0F-E58915B3736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DE361C3-C043-4A6E-BDCE-8DA1E7D90A3B}" type="slidenum">
              <a:rPr lang="zh-CN" altLang="en-US" smtClean="0"/>
              <a:t>44</a:t>
            </a:fld>
            <a:endParaRPr lang="zh-CN" altLang="en-US"/>
          </a:p>
        </p:txBody>
      </p:sp>
      <p:sp>
        <p:nvSpPr>
          <p:cNvPr id="10" name="内容占位符 2">
            <a:extLst>
              <a:ext uri="{FF2B5EF4-FFF2-40B4-BE49-F238E27FC236}">
                <a16:creationId xmlns:a16="http://schemas.microsoft.com/office/drawing/2014/main" id="{FD180F27-94C3-9541-8017-95B43B1E4FF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1129308"/>
            <a:ext cx="4114800" cy="3771636"/>
          </a:xfrm>
        </p:spPr>
        <p:txBody>
          <a:bodyPr>
            <a:normAutofit/>
          </a:bodyPr>
          <a:lstStyle/>
          <a:p>
            <a:r>
              <a:rPr kumimoji="1" lang="en-US" altLang="zh-CN" dirty="0"/>
              <a:t>Control-plane</a:t>
            </a:r>
          </a:p>
          <a:p>
            <a:pPr lvl="1"/>
            <a:r>
              <a:rPr kumimoji="1" lang="en-US" altLang="zh-CN" dirty="0"/>
              <a:t>Control the data flow by defining rules</a:t>
            </a:r>
          </a:p>
          <a:p>
            <a:pPr lvl="1"/>
            <a:r>
              <a:rPr kumimoji="1" lang="en-US" altLang="zh-CN" dirty="0"/>
              <a:t>E.g., the routing algorithm</a:t>
            </a:r>
            <a:endParaRPr lang="en-US" altLang="zh-CN" dirty="0"/>
          </a:p>
          <a:p>
            <a:pPr lvl="1"/>
            <a:endParaRPr kumimoji="1" lang="zh-CN" altLang="en-US" dirty="0"/>
          </a:p>
        </p:txBody>
      </p:sp>
      <p:sp>
        <p:nvSpPr>
          <p:cNvPr id="11" name="内容占位符 2">
            <a:extLst>
              <a:ext uri="{FF2B5EF4-FFF2-40B4-BE49-F238E27FC236}">
                <a16:creationId xmlns:a16="http://schemas.microsoft.com/office/drawing/2014/main" id="{D87446C4-FB69-1E4C-A267-507D7D8069F8}"/>
              </a:ext>
            </a:extLst>
          </p:cNvPr>
          <p:cNvSpPr txBox="1">
            <a:spLocks/>
          </p:cNvSpPr>
          <p:nvPr/>
        </p:nvSpPr>
        <p:spPr>
          <a:xfrm>
            <a:off x="4862835" y="1140356"/>
            <a:ext cx="4029645" cy="37716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l" defTabSz="914400" rtl="0" eaLnBrk="1" latinLnBrk="0" hangingPunct="1">
              <a:lnSpc>
                <a:spcPct val="120000"/>
              </a:lnSpc>
              <a:spcBef>
                <a:spcPts val="1200"/>
              </a:spcBef>
              <a:buFontTx/>
              <a:buNone/>
              <a:defRPr sz="1800" b="1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1pPr>
            <a:lvl2pPr marL="360000" indent="-28575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2pPr>
            <a:lvl3pPr marL="11430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•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3pPr>
            <a:lvl4pPr marL="16002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–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4pPr>
            <a:lvl5pPr marL="2057400" indent="-228600" algn="l" defTabSz="914400" rtl="0" eaLnBrk="1" latinLnBrk="0" hangingPunct="1">
              <a:lnSpc>
                <a:spcPct val="120000"/>
              </a:lnSpc>
              <a:spcBef>
                <a:spcPct val="20000"/>
              </a:spcBef>
              <a:buFont typeface="Arial" pitchFamily="34" charset="0"/>
              <a:buChar char="»"/>
              <a:defRPr sz="1800" b="0" i="0" kern="1200">
                <a:solidFill>
                  <a:schemeClr val="tx1">
                    <a:lumMod val="75000"/>
                    <a:lumOff val="25000"/>
                  </a:schemeClr>
                </a:solidFill>
                <a:latin typeface="+mn-ea"/>
                <a:ea typeface="+mn-ea"/>
                <a:cs typeface="PingFang SC" panose="020B0400000000000000" pitchFamily="34" charset="-122"/>
              </a:defRPr>
            </a:lvl5pPr>
            <a:lvl6pPr marL="25146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spcBef>
                <a:spcPct val="20000"/>
              </a:spcBef>
              <a:buFont typeface="Arial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kumimoji="1" lang="en-US" altLang="zh-CN" dirty="0"/>
              <a:t>Data-plane</a:t>
            </a:r>
          </a:p>
          <a:p>
            <a:pPr lvl="1"/>
            <a:r>
              <a:rPr kumimoji="1" lang="en-US" altLang="zh-CN" dirty="0"/>
              <a:t>Copies data according to the rules</a:t>
            </a:r>
          </a:p>
          <a:p>
            <a:pPr lvl="1"/>
            <a:r>
              <a:rPr kumimoji="1" lang="en-US" altLang="zh-CN" dirty="0"/>
              <a:t>Performance critical</a:t>
            </a:r>
          </a:p>
          <a:p>
            <a:pPr lvl="1"/>
            <a:r>
              <a:rPr kumimoji="1" lang="en-US" altLang="zh-CN" dirty="0"/>
              <a:t>E.g., the IP forwarding process</a:t>
            </a:r>
          </a:p>
          <a:p>
            <a:pPr lvl="1"/>
            <a:endParaRPr kumimoji="1" lang="zh-CN" altLang="en-US" dirty="0"/>
          </a:p>
        </p:txBody>
      </p:sp>
      <p:pic>
        <p:nvPicPr>
          <p:cNvPr id="3" name="图片 2">
            <a:extLst>
              <a:ext uri="{FF2B5EF4-FFF2-40B4-BE49-F238E27FC236}">
                <a16:creationId xmlns:a16="http://schemas.microsoft.com/office/drawing/2014/main" id="{839F8D5D-4E76-FF4A-8934-B220E04CD05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36750" y="3442762"/>
            <a:ext cx="5270500" cy="18542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32641875"/>
      </p:ext>
    </p:extLst>
  </p:cSld>
  <p:clrMapOvr>
    <a:masterClrMapping/>
  </p:clrMapOvr>
</p:sld>
</file>

<file path=ppt/theme/theme1.xml><?xml version="1.0" encoding="utf-8"?>
<a:theme xmlns:a="http://schemas.openxmlformats.org/drawingml/2006/main" name="1_Office 主题​​">
  <a:themeElements>
    <a:clrScheme name="Office">
      <a:dk1>
        <a:srgbClr val="000000"/>
      </a:dk1>
      <a:lt1>
        <a:srgbClr val="FFFFFF"/>
      </a:lt1>
      <a:dk2>
        <a:srgbClr val="778495"/>
      </a:dk2>
      <a:lt2>
        <a:srgbClr val="F0F0F0"/>
      </a:lt2>
      <a:accent1>
        <a:srgbClr val="BE384B"/>
      </a:accent1>
      <a:accent2>
        <a:srgbClr val="6A868F"/>
      </a:accent2>
      <a:accent3>
        <a:srgbClr val="32788E"/>
      </a:accent3>
      <a:accent4>
        <a:srgbClr val="D6C88B"/>
      </a:accent4>
      <a:accent5>
        <a:srgbClr val="D66E49"/>
      </a:accent5>
      <a:accent6>
        <a:srgbClr val="BFBFBF"/>
      </a:accent6>
      <a:hlink>
        <a:srgbClr val="BE384B"/>
      </a:hlink>
      <a:folHlink>
        <a:srgbClr val="BFBFBF"/>
      </a:folHlink>
    </a:clrScheme>
    <a:fontScheme name="2obzv3wc">
      <a:majorFont>
        <a:latin typeface="Arial" panose="020B0A04020102020204"/>
        <a:ea typeface="微软雅黑"/>
        <a:cs typeface=""/>
      </a:majorFont>
      <a:minorFont>
        <a:latin typeface="Arial" panose="020B0604020202020204"/>
        <a:ea typeface="微软雅黑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9050">
          <a:solidFill>
            <a:srgbClr val="BE374B"/>
          </a:solidFill>
          <a:tailEnd type="arrow" w="lg" len="lg"/>
        </a:ln>
      </a:spPr>
      <a:bodyPr rtlCol="0" anchor="ctr"/>
      <a:lstStyle>
        <a:defPPr algn="ctr">
          <a:defRPr kumimoji="1"/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</a:objectDefaults>
  <a:extraClrSchemeLst/>
  <a:extLst>
    <a:ext uri="{05A4C25C-085E-4340-85A3-A5531E510DB2}">
      <thm15:themeFamily xmlns:thm15="http://schemas.microsoft.com/office/thememl/2012/main" name="SJTU-Red" id="{D8CCD1CF-4E9C-2949-907F-EF4853CAD992}" vid="{47F94616-763E-7D43-9BB0-722503DC19A3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主题">
  <a:themeElements>
    <a:clrScheme name="办公室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办公室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办公室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SJTU-Red</Template>
  <TotalTime>46240</TotalTime>
  <Words>2329</Words>
  <Application>Microsoft Macintosh PowerPoint</Application>
  <PresentationFormat>全屏显示(16:10)</PresentationFormat>
  <Paragraphs>519</Paragraphs>
  <Slides>44</Slides>
  <Notes>32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44</vt:i4>
      </vt:variant>
    </vt:vector>
  </HeadingPairs>
  <TitlesOfParts>
    <vt:vector size="54" baseType="lpstr">
      <vt:lpstr>等线</vt:lpstr>
      <vt:lpstr>等线</vt:lpstr>
      <vt:lpstr>宋体</vt:lpstr>
      <vt:lpstr>MS PGothic</vt:lpstr>
      <vt:lpstr>Arial</vt:lpstr>
      <vt:lpstr>Calibri</vt:lpstr>
      <vt:lpstr>Comic Sans MS</vt:lpstr>
      <vt:lpstr>Consolas</vt:lpstr>
      <vt:lpstr>Courier New</vt:lpstr>
      <vt:lpstr>1_Office 主题​​</vt:lpstr>
      <vt:lpstr>Introduction to Network</vt:lpstr>
      <vt:lpstr>Review: scalable websites </vt:lpstr>
      <vt:lpstr>Layers in Network</vt:lpstr>
      <vt:lpstr>OSI, TCP/IP &amp; Protocol Stack</vt:lpstr>
      <vt:lpstr>The Internet "Hour Glass" Protocols</vt:lpstr>
      <vt:lpstr>Packet Encapsulation</vt:lpstr>
      <vt:lpstr>Application Layer</vt:lpstr>
      <vt:lpstr>Transport Layer</vt:lpstr>
      <vt:lpstr>Packet Format of TCP &amp; UDP</vt:lpstr>
      <vt:lpstr>Network Layer (the Internet Layer, IP Layer)</vt:lpstr>
      <vt:lpstr>IP Datagram (Packet, Package)</vt:lpstr>
      <vt:lpstr>TCP/IP Architecture</vt:lpstr>
      <vt:lpstr>TCP/IP Architecture</vt:lpstr>
      <vt:lpstr>PowerPoint 演示文稿</vt:lpstr>
      <vt:lpstr>The Link Layer</vt:lpstr>
      <vt:lpstr>Physical Transmission using Shared Clock</vt:lpstr>
      <vt:lpstr>Physical Transmission without Shared Clock</vt:lpstr>
      <vt:lpstr>Parallel Transmission</vt:lpstr>
      <vt:lpstr>Serial Transmission</vt:lpstr>
      <vt:lpstr>Signal Transmission on Analog Line</vt:lpstr>
      <vt:lpstr>VCO: Voltage Controlled Oscillator</vt:lpstr>
      <vt:lpstr>Manchester Code</vt:lpstr>
      <vt:lpstr>How to Share a Connection?</vt:lpstr>
      <vt:lpstr>Isochronous Multiplexing</vt:lpstr>
      <vt:lpstr>Isochronous - TDM</vt:lpstr>
      <vt:lpstr>Data Communication Network</vt:lpstr>
      <vt:lpstr>Frame and Packet: Asynchronous Link</vt:lpstr>
      <vt:lpstr>Multiplexing / Demultiplexing</vt:lpstr>
      <vt:lpstr>Framing Frames</vt:lpstr>
      <vt:lpstr>Error Handling</vt:lpstr>
      <vt:lpstr>Coding: Incremental Redundancy</vt:lpstr>
      <vt:lpstr>Example-1: Simple Parity Check</vt:lpstr>
      <vt:lpstr>Example-2: 4-bit -&gt; 7-bit</vt:lpstr>
      <vt:lpstr>Question</vt:lpstr>
      <vt:lpstr>Case Study: PPP (Point-to-Point Protocol)</vt:lpstr>
      <vt:lpstr>Case Study: PPP Framing and Error Detection</vt:lpstr>
      <vt:lpstr>Case Study: PPT Link Management (LCP)</vt:lpstr>
      <vt:lpstr>Network Layer</vt:lpstr>
      <vt:lpstr>IP: Best-effort Network</vt:lpstr>
      <vt:lpstr>Duplicate Packets and Suppression</vt:lpstr>
      <vt:lpstr>The Network Layer</vt:lpstr>
      <vt:lpstr>Managing the Forwarding Table: Routing</vt:lpstr>
      <vt:lpstr>IP Route Table</vt:lpstr>
      <vt:lpstr>Control-plane VS. Data-plane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虚拟机隔离与安全</dc:title>
  <dc:creator>Xia Yubin</dc:creator>
  <cp:lastModifiedBy>Xia Yubin</cp:lastModifiedBy>
  <cp:revision>1588</cp:revision>
  <cp:lastPrinted>2020-03-02T13:38:09Z</cp:lastPrinted>
  <dcterms:created xsi:type="dcterms:W3CDTF">2017-11-24T09:35:45Z</dcterms:created>
  <dcterms:modified xsi:type="dcterms:W3CDTF">2025-11-14T07:39:03Z</dcterms:modified>
</cp:coreProperties>
</file>